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2.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8.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9.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12"/>
  </p:notesMasterIdLst>
  <p:handoutMasterIdLst>
    <p:handoutMasterId r:id="rId13"/>
  </p:handoutMasterIdLst>
  <p:sldIdLst>
    <p:sldId id="369" r:id="rId2"/>
    <p:sldId id="359" r:id="rId3"/>
    <p:sldId id="360" r:id="rId4"/>
    <p:sldId id="361" r:id="rId5"/>
    <p:sldId id="362" r:id="rId6"/>
    <p:sldId id="363" r:id="rId7"/>
    <p:sldId id="364" r:id="rId8"/>
    <p:sldId id="365" r:id="rId9"/>
    <p:sldId id="370" r:id="rId10"/>
    <p:sldId id="368" r:id="rId11"/>
  </p:sldIdLst>
  <p:sldSz cx="9144000" cy="6858000" type="screen4x3"/>
  <p:notesSz cx="6845300" cy="9396413"/>
  <p:custDataLst>
    <p:tags r:id="rId14"/>
  </p:custDataLst>
  <p:defaultTextStyle>
    <a:defPPr>
      <a:defRPr lang="en-US"/>
    </a:defPPr>
    <a:lvl1pPr algn="l" rtl="0" fontAlgn="base">
      <a:spcBef>
        <a:spcPct val="0"/>
      </a:spcBef>
      <a:spcAft>
        <a:spcPct val="0"/>
      </a:spcAft>
      <a:defRPr sz="10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0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0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0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000" kern="1200">
        <a:solidFill>
          <a:schemeClr val="tx1"/>
        </a:solidFill>
        <a:latin typeface="Times New Roman" pitchFamily="18" charset="0"/>
        <a:ea typeface="+mn-ea"/>
        <a:cs typeface="Arial" charset="0"/>
      </a:defRPr>
    </a:lvl5pPr>
    <a:lvl6pPr marL="2286000" algn="l" defTabSz="914400" rtl="0" eaLnBrk="1" latinLnBrk="0" hangingPunct="1">
      <a:defRPr sz="1000" kern="1200">
        <a:solidFill>
          <a:schemeClr val="tx1"/>
        </a:solidFill>
        <a:latin typeface="Times New Roman" pitchFamily="18" charset="0"/>
        <a:ea typeface="+mn-ea"/>
        <a:cs typeface="Arial" charset="0"/>
      </a:defRPr>
    </a:lvl6pPr>
    <a:lvl7pPr marL="2743200" algn="l" defTabSz="914400" rtl="0" eaLnBrk="1" latinLnBrk="0" hangingPunct="1">
      <a:defRPr sz="1000" kern="1200">
        <a:solidFill>
          <a:schemeClr val="tx1"/>
        </a:solidFill>
        <a:latin typeface="Times New Roman" pitchFamily="18" charset="0"/>
        <a:ea typeface="+mn-ea"/>
        <a:cs typeface="Arial" charset="0"/>
      </a:defRPr>
    </a:lvl7pPr>
    <a:lvl8pPr marL="3200400" algn="l" defTabSz="914400" rtl="0" eaLnBrk="1" latinLnBrk="0" hangingPunct="1">
      <a:defRPr sz="1000" kern="1200">
        <a:solidFill>
          <a:schemeClr val="tx1"/>
        </a:solidFill>
        <a:latin typeface="Times New Roman" pitchFamily="18" charset="0"/>
        <a:ea typeface="+mn-ea"/>
        <a:cs typeface="Arial" charset="0"/>
      </a:defRPr>
    </a:lvl8pPr>
    <a:lvl9pPr marL="3657600" algn="l" defTabSz="914400" rtl="0" eaLnBrk="1" latinLnBrk="0" hangingPunct="1">
      <a:defRPr sz="10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9">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660066"/>
    <a:srgbClr val="FF3300"/>
    <a:srgbClr val="000000"/>
    <a:srgbClr val="006600"/>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89" autoAdjust="0"/>
  </p:normalViewPr>
  <p:slideViewPr>
    <p:cSldViewPr>
      <p:cViewPr varScale="1">
        <p:scale>
          <a:sx n="92" d="100"/>
          <a:sy n="92" d="100"/>
        </p:scale>
        <p:origin x="13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0"/>
    </p:cViewPr>
  </p:sorterViewPr>
  <p:notesViewPr>
    <p:cSldViewPr>
      <p:cViewPr varScale="1">
        <p:scale>
          <a:sx n="58" d="100"/>
          <a:sy n="58" d="100"/>
        </p:scale>
        <p:origin x="-1764" y="-66"/>
      </p:cViewPr>
      <p:guideLst>
        <p:guide orient="horz" pos="2959"/>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67038" cy="469900"/>
          </a:xfrm>
          <a:prstGeom prst="rect">
            <a:avLst/>
          </a:prstGeom>
          <a:noFill/>
          <a:ln w="12700">
            <a:noFill/>
            <a:miter lim="800000"/>
            <a:headEnd type="none" w="sm" len="sm"/>
            <a:tailEnd type="none" w="sm" len="sm"/>
          </a:ln>
          <a:effectLst/>
        </p:spPr>
        <p:txBody>
          <a:bodyPr vert="horz" wrap="square" lIns="93172" tIns="46586" rIns="93172" bIns="46586" numCol="1" anchor="t" anchorCtr="0" compatLnSpc="1">
            <a:prstTxWarp prst="textNoShape">
              <a:avLst/>
            </a:prstTxWarp>
          </a:bodyPr>
          <a:lstStyle>
            <a:lvl1pPr defTabSz="931863" eaLnBrk="0" hangingPunct="0">
              <a:defRPr sz="1200">
                <a:cs typeface="+mn-cs"/>
              </a:defRPr>
            </a:lvl1pPr>
          </a:lstStyle>
          <a:p>
            <a:pPr>
              <a:defRPr/>
            </a:pPr>
            <a:endParaRPr lang="en-US"/>
          </a:p>
        </p:txBody>
      </p:sp>
      <p:sp>
        <p:nvSpPr>
          <p:cNvPr id="15363" name="Rectangle 3"/>
          <p:cNvSpPr>
            <a:spLocks noGrp="1" noChangeArrowheads="1"/>
          </p:cNvSpPr>
          <p:nvPr>
            <p:ph type="dt" sz="quarter" idx="1"/>
          </p:nvPr>
        </p:nvSpPr>
        <p:spPr bwMode="auto">
          <a:xfrm>
            <a:off x="3878263" y="0"/>
            <a:ext cx="2967037" cy="469900"/>
          </a:xfrm>
          <a:prstGeom prst="rect">
            <a:avLst/>
          </a:prstGeom>
          <a:noFill/>
          <a:ln w="12700">
            <a:noFill/>
            <a:miter lim="800000"/>
            <a:headEnd type="none" w="sm" len="sm"/>
            <a:tailEnd type="none" w="sm" len="sm"/>
          </a:ln>
          <a:effectLst/>
        </p:spPr>
        <p:txBody>
          <a:bodyPr vert="horz" wrap="square" lIns="93172" tIns="46586" rIns="93172" bIns="46586" numCol="1" anchor="t" anchorCtr="0" compatLnSpc="1">
            <a:prstTxWarp prst="textNoShape">
              <a:avLst/>
            </a:prstTxWarp>
          </a:bodyPr>
          <a:lstStyle>
            <a:lvl1pPr algn="r" defTabSz="931863" eaLnBrk="0" hangingPunct="0">
              <a:defRPr sz="1200">
                <a:cs typeface="+mn-cs"/>
              </a:defRPr>
            </a:lvl1pPr>
          </a:lstStyle>
          <a:p>
            <a:pPr>
              <a:defRPr/>
            </a:pPr>
            <a:endParaRPr lang="en-US"/>
          </a:p>
        </p:txBody>
      </p:sp>
      <p:sp>
        <p:nvSpPr>
          <p:cNvPr id="15364" name="Rectangle 4"/>
          <p:cNvSpPr>
            <a:spLocks noGrp="1" noChangeArrowheads="1"/>
          </p:cNvSpPr>
          <p:nvPr>
            <p:ph type="ftr" sz="quarter" idx="2"/>
          </p:nvPr>
        </p:nvSpPr>
        <p:spPr bwMode="auto">
          <a:xfrm>
            <a:off x="0" y="8926513"/>
            <a:ext cx="2967038" cy="469900"/>
          </a:xfrm>
          <a:prstGeom prst="rect">
            <a:avLst/>
          </a:prstGeom>
          <a:noFill/>
          <a:ln w="12700">
            <a:noFill/>
            <a:miter lim="800000"/>
            <a:headEnd type="none" w="sm" len="sm"/>
            <a:tailEnd type="none" w="sm" len="sm"/>
          </a:ln>
          <a:effectLst/>
        </p:spPr>
        <p:txBody>
          <a:bodyPr vert="horz" wrap="square" lIns="93172" tIns="46586" rIns="93172" bIns="46586" numCol="1" anchor="b" anchorCtr="0" compatLnSpc="1">
            <a:prstTxWarp prst="textNoShape">
              <a:avLst/>
            </a:prstTxWarp>
          </a:bodyPr>
          <a:lstStyle>
            <a:lvl1pPr defTabSz="931863" eaLnBrk="0" hangingPunct="0">
              <a:defRPr sz="1200">
                <a:cs typeface="+mn-cs"/>
              </a:defRPr>
            </a:lvl1pPr>
          </a:lstStyle>
          <a:p>
            <a:pPr>
              <a:defRPr/>
            </a:pPr>
            <a:r>
              <a:rPr lang="en-US"/>
              <a:t>CS/ECE 552: Introduction To Computer Architecture</a:t>
            </a:r>
          </a:p>
        </p:txBody>
      </p:sp>
      <p:sp>
        <p:nvSpPr>
          <p:cNvPr id="15365" name="Rectangle 5"/>
          <p:cNvSpPr>
            <a:spLocks noGrp="1" noChangeArrowheads="1"/>
          </p:cNvSpPr>
          <p:nvPr>
            <p:ph type="sldNum" sz="quarter" idx="3"/>
          </p:nvPr>
        </p:nvSpPr>
        <p:spPr bwMode="auto">
          <a:xfrm>
            <a:off x="3878263" y="8926513"/>
            <a:ext cx="2967037" cy="469900"/>
          </a:xfrm>
          <a:prstGeom prst="rect">
            <a:avLst/>
          </a:prstGeom>
          <a:noFill/>
          <a:ln w="12700">
            <a:noFill/>
            <a:miter lim="800000"/>
            <a:headEnd type="none" w="sm" len="sm"/>
            <a:tailEnd type="none" w="sm" len="sm"/>
          </a:ln>
          <a:effectLst/>
        </p:spPr>
        <p:txBody>
          <a:bodyPr vert="horz" wrap="square" lIns="93172" tIns="46586" rIns="93172" bIns="46586" numCol="1" anchor="b" anchorCtr="0" compatLnSpc="1">
            <a:prstTxWarp prst="textNoShape">
              <a:avLst/>
            </a:prstTxWarp>
          </a:bodyPr>
          <a:lstStyle>
            <a:lvl1pPr algn="r" defTabSz="931863" eaLnBrk="0" hangingPunct="0">
              <a:defRPr sz="1200">
                <a:cs typeface="+mn-cs"/>
              </a:defRPr>
            </a:lvl1pPr>
          </a:lstStyle>
          <a:p>
            <a:pPr>
              <a:defRPr/>
            </a:pPr>
            <a:fld id="{F620CF48-AD89-4535-B32B-6A1EF4347C11}" type="slidenum">
              <a:rPr lang="en-US"/>
              <a:pPr>
                <a:defRPr/>
              </a:pPr>
              <a:t>‹#›</a:t>
            </a:fld>
            <a:endParaRPr lang="en-US"/>
          </a:p>
        </p:txBody>
      </p:sp>
    </p:spTree>
    <p:extLst>
      <p:ext uri="{BB962C8B-B14F-4D97-AF65-F5344CB8AC3E}">
        <p14:creationId xmlns:p14="http://schemas.microsoft.com/office/powerpoint/2010/main" val="2446447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7038" cy="469900"/>
          </a:xfrm>
          <a:prstGeom prst="rect">
            <a:avLst/>
          </a:prstGeom>
          <a:noFill/>
          <a:ln w="12700">
            <a:noFill/>
            <a:miter lim="800000"/>
            <a:headEnd type="none" w="sm" len="sm"/>
            <a:tailEnd type="none" w="sm" len="sm"/>
          </a:ln>
          <a:effectLst/>
        </p:spPr>
        <p:txBody>
          <a:bodyPr vert="horz" wrap="square" lIns="93172" tIns="46586" rIns="93172" bIns="46586" numCol="1" anchor="t" anchorCtr="0" compatLnSpc="1">
            <a:prstTxWarp prst="textNoShape">
              <a:avLst/>
            </a:prstTxWarp>
          </a:bodyPr>
          <a:lstStyle>
            <a:lvl1pPr defTabSz="931863" eaLnBrk="0" hangingPunct="0">
              <a:defRPr sz="1200">
                <a:cs typeface="+mn-cs"/>
              </a:defRPr>
            </a:lvl1pPr>
          </a:lstStyle>
          <a:p>
            <a:pPr>
              <a:defRPr/>
            </a:pPr>
            <a:endParaRPr lang="en-US"/>
          </a:p>
        </p:txBody>
      </p:sp>
      <p:sp>
        <p:nvSpPr>
          <p:cNvPr id="17411" name="Rectangle 3"/>
          <p:cNvSpPr>
            <a:spLocks noGrp="1" noChangeArrowheads="1"/>
          </p:cNvSpPr>
          <p:nvPr>
            <p:ph type="dt" idx="1"/>
          </p:nvPr>
        </p:nvSpPr>
        <p:spPr bwMode="auto">
          <a:xfrm>
            <a:off x="3878263" y="0"/>
            <a:ext cx="2967037" cy="469900"/>
          </a:xfrm>
          <a:prstGeom prst="rect">
            <a:avLst/>
          </a:prstGeom>
          <a:noFill/>
          <a:ln w="12700">
            <a:noFill/>
            <a:miter lim="800000"/>
            <a:headEnd type="none" w="sm" len="sm"/>
            <a:tailEnd type="none" w="sm" len="sm"/>
          </a:ln>
          <a:effectLst/>
        </p:spPr>
        <p:txBody>
          <a:bodyPr vert="horz" wrap="square" lIns="93172" tIns="46586" rIns="93172" bIns="46586" numCol="1" anchor="t" anchorCtr="0" compatLnSpc="1">
            <a:prstTxWarp prst="textNoShape">
              <a:avLst/>
            </a:prstTxWarp>
          </a:bodyPr>
          <a:lstStyle>
            <a:lvl1pPr algn="r" defTabSz="931863" eaLnBrk="0" hangingPunct="0">
              <a:defRPr sz="1200">
                <a:cs typeface="+mn-cs"/>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074738" y="704850"/>
            <a:ext cx="4697412" cy="35226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2813" y="4464050"/>
            <a:ext cx="5019675" cy="4227513"/>
          </a:xfrm>
          <a:prstGeom prst="rect">
            <a:avLst/>
          </a:prstGeom>
          <a:noFill/>
          <a:ln w="12700">
            <a:noFill/>
            <a:miter lim="800000"/>
            <a:headEnd type="none" w="sm" len="sm"/>
            <a:tailEnd type="none" w="sm" len="sm"/>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926513"/>
            <a:ext cx="2967038" cy="469900"/>
          </a:xfrm>
          <a:prstGeom prst="rect">
            <a:avLst/>
          </a:prstGeom>
          <a:noFill/>
          <a:ln w="12700">
            <a:noFill/>
            <a:miter lim="800000"/>
            <a:headEnd type="none" w="sm" len="sm"/>
            <a:tailEnd type="none" w="sm" len="sm"/>
          </a:ln>
          <a:effectLst/>
        </p:spPr>
        <p:txBody>
          <a:bodyPr vert="horz" wrap="square" lIns="93172" tIns="46586" rIns="93172" bIns="46586" numCol="1" anchor="b" anchorCtr="0" compatLnSpc="1">
            <a:prstTxWarp prst="textNoShape">
              <a:avLst/>
            </a:prstTxWarp>
          </a:bodyPr>
          <a:lstStyle>
            <a:lvl1pPr defTabSz="931863" eaLnBrk="0" hangingPunct="0">
              <a:defRPr sz="1200">
                <a:cs typeface="+mn-cs"/>
              </a:defRPr>
            </a:lvl1pPr>
          </a:lstStyle>
          <a:p>
            <a:pPr>
              <a:defRPr/>
            </a:pPr>
            <a:endParaRPr lang="en-US"/>
          </a:p>
        </p:txBody>
      </p:sp>
      <p:sp>
        <p:nvSpPr>
          <p:cNvPr id="17415" name="Rectangle 7"/>
          <p:cNvSpPr>
            <a:spLocks noGrp="1" noChangeArrowheads="1"/>
          </p:cNvSpPr>
          <p:nvPr>
            <p:ph type="sldNum" sz="quarter" idx="5"/>
          </p:nvPr>
        </p:nvSpPr>
        <p:spPr bwMode="auto">
          <a:xfrm>
            <a:off x="3878263" y="8926513"/>
            <a:ext cx="2967037" cy="469900"/>
          </a:xfrm>
          <a:prstGeom prst="rect">
            <a:avLst/>
          </a:prstGeom>
          <a:noFill/>
          <a:ln w="12700">
            <a:noFill/>
            <a:miter lim="800000"/>
            <a:headEnd type="none" w="sm" len="sm"/>
            <a:tailEnd type="none" w="sm" len="sm"/>
          </a:ln>
          <a:effectLst/>
        </p:spPr>
        <p:txBody>
          <a:bodyPr vert="horz" wrap="square" lIns="93172" tIns="46586" rIns="93172" bIns="46586" numCol="1" anchor="b" anchorCtr="0" compatLnSpc="1">
            <a:prstTxWarp prst="textNoShape">
              <a:avLst/>
            </a:prstTxWarp>
          </a:bodyPr>
          <a:lstStyle>
            <a:lvl1pPr algn="r" defTabSz="931863" eaLnBrk="0" hangingPunct="0">
              <a:defRPr sz="1200">
                <a:cs typeface="+mn-cs"/>
              </a:defRPr>
            </a:lvl1pPr>
          </a:lstStyle>
          <a:p>
            <a:pPr>
              <a:defRPr/>
            </a:pPr>
            <a:fld id="{713649D1-C879-4052-AA5E-6E32FC4F6117}" type="slidenum">
              <a:rPr lang="en-US"/>
              <a:pPr>
                <a:defRPr/>
              </a:pPr>
              <a:t>‹#›</a:t>
            </a:fld>
            <a:endParaRPr lang="en-US"/>
          </a:p>
        </p:txBody>
      </p:sp>
    </p:spTree>
    <p:extLst>
      <p:ext uri="{BB962C8B-B14F-4D97-AF65-F5344CB8AC3E}">
        <p14:creationId xmlns:p14="http://schemas.microsoft.com/office/powerpoint/2010/main" val="3016724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3649D1-C879-4052-AA5E-6E32FC4F6117}" type="slidenum">
              <a:rPr lang="en-US" smtClean="0"/>
              <a:pPr>
                <a:defRPr/>
              </a:pPr>
              <a:t>1</a:t>
            </a:fld>
            <a:endParaRPr lang="en-US"/>
          </a:p>
        </p:txBody>
      </p:sp>
    </p:spTree>
    <p:extLst>
      <p:ext uri="{BB962C8B-B14F-4D97-AF65-F5344CB8AC3E}">
        <p14:creationId xmlns:p14="http://schemas.microsoft.com/office/powerpoint/2010/main" val="1271589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3649D1-C879-4052-AA5E-6E32FC4F6117}" type="slidenum">
              <a:rPr lang="en-US" smtClean="0"/>
              <a:pPr>
                <a:defRPr/>
              </a:pPr>
              <a:t>10</a:t>
            </a:fld>
            <a:endParaRPr lang="en-US"/>
          </a:p>
        </p:txBody>
      </p:sp>
    </p:spTree>
    <p:extLst>
      <p:ext uri="{BB962C8B-B14F-4D97-AF65-F5344CB8AC3E}">
        <p14:creationId xmlns:p14="http://schemas.microsoft.com/office/powerpoint/2010/main" val="4160760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3649D1-C879-4052-AA5E-6E32FC4F6117}" type="slidenum">
              <a:rPr lang="en-US" smtClean="0"/>
              <a:pPr>
                <a:defRPr/>
              </a:pPr>
              <a:t>2</a:t>
            </a:fld>
            <a:endParaRPr lang="en-US"/>
          </a:p>
        </p:txBody>
      </p:sp>
    </p:spTree>
    <p:extLst>
      <p:ext uri="{BB962C8B-B14F-4D97-AF65-F5344CB8AC3E}">
        <p14:creationId xmlns:p14="http://schemas.microsoft.com/office/powerpoint/2010/main" val="3947483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3649D1-C879-4052-AA5E-6E32FC4F6117}" type="slidenum">
              <a:rPr lang="en-US" smtClean="0"/>
              <a:pPr>
                <a:defRPr/>
              </a:pPr>
              <a:t>3</a:t>
            </a:fld>
            <a:endParaRPr lang="en-US"/>
          </a:p>
        </p:txBody>
      </p:sp>
    </p:spTree>
    <p:extLst>
      <p:ext uri="{BB962C8B-B14F-4D97-AF65-F5344CB8AC3E}">
        <p14:creationId xmlns:p14="http://schemas.microsoft.com/office/powerpoint/2010/main" val="1251480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3649D1-C879-4052-AA5E-6E32FC4F6117}" type="slidenum">
              <a:rPr lang="en-US" smtClean="0"/>
              <a:pPr>
                <a:defRPr/>
              </a:pPr>
              <a:t>4</a:t>
            </a:fld>
            <a:endParaRPr lang="en-US"/>
          </a:p>
        </p:txBody>
      </p:sp>
    </p:spTree>
    <p:extLst>
      <p:ext uri="{BB962C8B-B14F-4D97-AF65-F5344CB8AC3E}">
        <p14:creationId xmlns:p14="http://schemas.microsoft.com/office/powerpoint/2010/main" val="267922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3649D1-C879-4052-AA5E-6E32FC4F6117}" type="slidenum">
              <a:rPr lang="en-US" smtClean="0"/>
              <a:pPr>
                <a:defRPr/>
              </a:pPr>
              <a:t>5</a:t>
            </a:fld>
            <a:endParaRPr lang="en-US"/>
          </a:p>
        </p:txBody>
      </p:sp>
    </p:spTree>
    <p:extLst>
      <p:ext uri="{BB962C8B-B14F-4D97-AF65-F5344CB8AC3E}">
        <p14:creationId xmlns:p14="http://schemas.microsoft.com/office/powerpoint/2010/main" val="2875122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3649D1-C879-4052-AA5E-6E32FC4F6117}" type="slidenum">
              <a:rPr lang="en-US" smtClean="0"/>
              <a:pPr>
                <a:defRPr/>
              </a:pPr>
              <a:t>6</a:t>
            </a:fld>
            <a:endParaRPr lang="en-US"/>
          </a:p>
        </p:txBody>
      </p:sp>
    </p:spTree>
    <p:extLst>
      <p:ext uri="{BB962C8B-B14F-4D97-AF65-F5344CB8AC3E}">
        <p14:creationId xmlns:p14="http://schemas.microsoft.com/office/powerpoint/2010/main" val="3617220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3649D1-C879-4052-AA5E-6E32FC4F6117}" type="slidenum">
              <a:rPr lang="en-US" smtClean="0"/>
              <a:pPr>
                <a:defRPr/>
              </a:pPr>
              <a:t>7</a:t>
            </a:fld>
            <a:endParaRPr lang="en-US"/>
          </a:p>
        </p:txBody>
      </p:sp>
    </p:spTree>
    <p:extLst>
      <p:ext uri="{BB962C8B-B14F-4D97-AF65-F5344CB8AC3E}">
        <p14:creationId xmlns:p14="http://schemas.microsoft.com/office/powerpoint/2010/main" val="1800237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3649D1-C879-4052-AA5E-6E32FC4F6117}" type="slidenum">
              <a:rPr lang="en-US" smtClean="0"/>
              <a:pPr>
                <a:defRPr/>
              </a:pPr>
              <a:t>8</a:t>
            </a:fld>
            <a:endParaRPr lang="en-US"/>
          </a:p>
        </p:txBody>
      </p:sp>
    </p:spTree>
    <p:extLst>
      <p:ext uri="{BB962C8B-B14F-4D97-AF65-F5344CB8AC3E}">
        <p14:creationId xmlns:p14="http://schemas.microsoft.com/office/powerpoint/2010/main" val="1343558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3649D1-C879-4052-AA5E-6E32FC4F6117}" type="slidenum">
              <a:rPr lang="en-US" smtClean="0"/>
              <a:pPr>
                <a:defRPr/>
              </a:pPr>
              <a:t>9</a:t>
            </a:fld>
            <a:endParaRPr lang="en-US"/>
          </a:p>
        </p:txBody>
      </p:sp>
    </p:spTree>
    <p:extLst>
      <p:ext uri="{BB962C8B-B14F-4D97-AF65-F5344CB8AC3E}">
        <p14:creationId xmlns:p14="http://schemas.microsoft.com/office/powerpoint/2010/main" val="18624137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1.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1.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LOGO_2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2286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LOGO_2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2286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custDataLst>
              <p:tags r:id="rId1"/>
            </p:custDataLst>
          </p:nvPr>
        </p:nvSpPr>
        <p:spPr>
          <a:xfrm>
            <a:off x="685800" y="2362200"/>
            <a:ext cx="7772400" cy="1238250"/>
          </a:xfrm>
        </p:spPr>
        <p:txBody>
          <a:bodyPr/>
          <a:lstStyle/>
          <a:p>
            <a:r>
              <a:rPr lang="en-US" smtClean="0"/>
              <a:t>Click to edit Master title style</a:t>
            </a:r>
            <a:endParaRPr lang="en-US"/>
          </a:p>
        </p:txBody>
      </p:sp>
      <p:sp>
        <p:nvSpPr>
          <p:cNvPr id="3" name="Subtitle 2"/>
          <p:cNvSpPr>
            <a:spLocks noGrp="1"/>
          </p:cNvSpPr>
          <p:nvPr>
            <p:ph type="subTitle" idx="1"/>
            <p:custDataLst>
              <p:tags r:id="rId2"/>
            </p:custDataLst>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custDataLst>
              <p:tags r:id="rId3"/>
            </p:custDataLst>
          </p:nvPr>
        </p:nvSpPr>
        <p:spPr/>
        <p:txBody>
          <a:bodyPr/>
          <a:lstStyle>
            <a:lvl1pPr>
              <a:defRPr/>
            </a:lvl1pPr>
          </a:lstStyle>
          <a:p>
            <a:pPr>
              <a:defRPr/>
            </a:pPr>
            <a:endParaRPr lang="en-US"/>
          </a:p>
        </p:txBody>
      </p:sp>
      <p:sp>
        <p:nvSpPr>
          <p:cNvPr id="7" name="Footer Placeholder 4"/>
          <p:cNvSpPr>
            <a:spLocks noGrp="1"/>
          </p:cNvSpPr>
          <p:nvPr>
            <p:ph type="ftr" sz="quarter" idx="11"/>
            <p:custDataLst>
              <p:tags r:id="rId4"/>
            </p:custDataLst>
          </p:nvPr>
        </p:nvSpPr>
        <p:spPr/>
        <p:txBody>
          <a:bodyPr/>
          <a:lstStyle>
            <a:lvl1pPr>
              <a:defRPr smtClean="0"/>
            </a:lvl1pPr>
          </a:lstStyle>
          <a:p>
            <a:pPr>
              <a:defRPr/>
            </a:pPr>
            <a:r>
              <a:rPr lang="en-US"/>
              <a:t>© 2000 Mark Hill</a:t>
            </a:r>
          </a:p>
        </p:txBody>
      </p:sp>
      <p:sp>
        <p:nvSpPr>
          <p:cNvPr id="8" name="Slide Number Placeholder 5"/>
          <p:cNvSpPr>
            <a:spLocks noGrp="1"/>
          </p:cNvSpPr>
          <p:nvPr>
            <p:ph type="sldNum" sz="quarter" idx="12"/>
            <p:custDataLst>
              <p:tags r:id="rId5"/>
            </p:custDataLst>
          </p:nvPr>
        </p:nvSpPr>
        <p:spPr/>
        <p:txBody>
          <a:bodyPr/>
          <a:lstStyle>
            <a:lvl2pPr lvl="1">
              <a:defRPr smtClean="0"/>
            </a:lvl2pPr>
          </a:lstStyle>
          <a:p>
            <a:pPr lvl="1">
              <a:defRPr/>
            </a:pPr>
            <a:fld id="{0C1F6876-B190-4180-97EA-B0454421AE2F}" type="slidenum">
              <a:rPr lang="en-US"/>
              <a:pPr lvl="1">
                <a:defRPr/>
              </a:pPr>
              <a:t>‹#›</a:t>
            </a:fld>
            <a:endParaRPr lang="en-US"/>
          </a:p>
        </p:txBody>
      </p:sp>
    </p:spTree>
    <p:extLst>
      <p:ext uri="{BB962C8B-B14F-4D97-AF65-F5344CB8AC3E}">
        <p14:creationId xmlns:p14="http://schemas.microsoft.com/office/powerpoint/2010/main" val="289729148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LOGO_2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24800" y="2286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LOGO_2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24800" y="2286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custDataLst>
              <p:tags r:id="rId3"/>
            </p:custDataLst>
          </p:nvPr>
        </p:nvSpPr>
        <p:spPr/>
        <p:txBody>
          <a:bodyPr/>
          <a:lstStyle>
            <a:lvl1pPr>
              <a:defRPr/>
            </a:lvl1pPr>
          </a:lstStyle>
          <a:p>
            <a:pPr>
              <a:defRPr/>
            </a:pPr>
            <a:endParaRPr lang="en-US"/>
          </a:p>
        </p:txBody>
      </p:sp>
      <p:sp>
        <p:nvSpPr>
          <p:cNvPr id="7" name="Footer Placeholder 4"/>
          <p:cNvSpPr>
            <a:spLocks noGrp="1"/>
          </p:cNvSpPr>
          <p:nvPr>
            <p:ph type="ftr" sz="quarter" idx="11"/>
            <p:custDataLst>
              <p:tags r:id="rId4"/>
            </p:custDataLst>
          </p:nvPr>
        </p:nvSpPr>
        <p:spPr/>
        <p:txBody>
          <a:bodyPr/>
          <a:lstStyle>
            <a:lvl1pPr>
              <a:defRPr smtClean="0"/>
            </a:lvl1pPr>
          </a:lstStyle>
          <a:p>
            <a:pPr>
              <a:defRPr/>
            </a:pPr>
            <a:r>
              <a:rPr lang="en-US"/>
              <a:t>© 2000 Mark Hill</a:t>
            </a:r>
          </a:p>
        </p:txBody>
      </p:sp>
      <p:sp>
        <p:nvSpPr>
          <p:cNvPr id="8" name="Slide Number Placeholder 5"/>
          <p:cNvSpPr>
            <a:spLocks noGrp="1"/>
          </p:cNvSpPr>
          <p:nvPr>
            <p:ph type="sldNum" sz="quarter" idx="12"/>
            <p:custDataLst>
              <p:tags r:id="rId5"/>
            </p:custDataLst>
          </p:nvPr>
        </p:nvSpPr>
        <p:spPr/>
        <p:txBody>
          <a:bodyPr/>
          <a:lstStyle>
            <a:lvl2pPr lvl="1">
              <a:defRPr smtClean="0"/>
            </a:lvl2pPr>
          </a:lstStyle>
          <a:p>
            <a:pPr lvl="1">
              <a:defRPr/>
            </a:pPr>
            <a:fld id="{F626E8AD-0A79-43A3-BF0D-B48B9B04CFA2}" type="slidenum">
              <a:rPr lang="en-US"/>
              <a:pPr lvl="1">
                <a:defRPr/>
              </a:pPr>
              <a:t>‹#›</a:t>
            </a:fld>
            <a:endParaRPr lang="en-US">
              <a:latin typeface="+mn-lt"/>
            </a:endParaRPr>
          </a:p>
        </p:txBody>
      </p:sp>
    </p:spTree>
    <p:extLst>
      <p:ext uri="{BB962C8B-B14F-4D97-AF65-F5344CB8AC3E}">
        <p14:creationId xmlns:p14="http://schemas.microsoft.com/office/powerpoint/2010/main" val="331447573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6.xml"/><Relationship Id="rId3" Type="http://schemas.openxmlformats.org/officeDocument/2006/relationships/theme" Target="../theme/theme1.xml"/><Relationship Id="rId7" Type="http://schemas.openxmlformats.org/officeDocument/2006/relationships/tags" Target="../tags/tag5.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custDataLst>
              <p:tags r:id="rId4"/>
            </p:custDataLst>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custDataLst>
              <p:tags r:id="rId5"/>
            </p:custDataLst>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custDataLst>
              <p:tags r:id="rId6"/>
            </p:custDataLst>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mn-cs"/>
              </a:defRPr>
            </a:lvl1pPr>
          </a:lstStyle>
          <a:p>
            <a:pPr>
              <a:defRPr/>
            </a:pPr>
            <a:endParaRPr lang="en-US"/>
          </a:p>
        </p:txBody>
      </p:sp>
      <p:sp>
        <p:nvSpPr>
          <p:cNvPr id="5" name="Footer Placeholder 4"/>
          <p:cNvSpPr>
            <a:spLocks noGrp="1"/>
          </p:cNvSpPr>
          <p:nvPr>
            <p:ph type="ftr" sz="quarter" idx="3"/>
            <p:custDataLst>
              <p:tags r:id="rId7"/>
            </p:custDataLst>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Times New Roman" pitchFamily="18" charset="0"/>
                <a:cs typeface="+mn-cs"/>
              </a:defRPr>
            </a:lvl1pPr>
          </a:lstStyle>
          <a:p>
            <a:pPr>
              <a:defRPr/>
            </a:pPr>
            <a:r>
              <a:rPr lang="en-US"/>
              <a:t>© 2000 Mark Hill</a:t>
            </a:r>
          </a:p>
        </p:txBody>
      </p:sp>
      <p:sp>
        <p:nvSpPr>
          <p:cNvPr id="6" name="Slide Number Placeholder 5"/>
          <p:cNvSpPr>
            <a:spLocks noGrp="1"/>
          </p:cNvSpPr>
          <p:nvPr>
            <p:ph type="sldNum" sz="quarter" idx="4"/>
            <p:custDataLst>
              <p:tags r:id="rId8"/>
            </p:custDataLst>
          </p:nvPr>
        </p:nvSpPr>
        <p:spPr>
          <a:xfrm>
            <a:off x="7620000" y="6356350"/>
            <a:ext cx="1066800" cy="365125"/>
          </a:xfrm>
          <a:prstGeom prst="rect">
            <a:avLst/>
          </a:prstGeom>
        </p:spPr>
        <p:txBody>
          <a:bodyPr vert="horz" lIns="91440" tIns="45720" rIns="91440" bIns="45720" rtlCol="0" anchor="ctr"/>
          <a:lstStyle>
            <a:lvl1pPr algn="r">
              <a:defRPr sz="1200">
                <a:solidFill>
                  <a:schemeClr val="tx1">
                    <a:tint val="75000"/>
                  </a:schemeClr>
                </a:solidFill>
              </a:defRPr>
            </a:lvl1pPr>
            <a:lvl2pPr lvl="1" algn="r">
              <a:defRPr baseline="0" smtClean="0">
                <a:latin typeface="Calibri" panose="020F0502020204030204" pitchFamily="34" charset="0"/>
                <a:cs typeface="+mn-cs"/>
              </a:defRPr>
            </a:lvl2pPr>
          </a:lstStyle>
          <a:p>
            <a:pPr lvl="1">
              <a:defRPr/>
            </a:pPr>
            <a:fld id="{EFD493C2-53DC-4E71-82E1-2D5E9F762636}" type="slidenum">
              <a:rPr lang="en-US"/>
              <a:pPr lvl="1">
                <a:defRPr/>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Lst>
  <p:transition/>
  <p:timing>
    <p:tnLst>
      <p:par>
        <p:cTn id="1" dur="indefinite" restart="never" nodeType="tmRoot"/>
      </p:par>
    </p:tnLst>
  </p:timing>
  <p:hf hdr="0" dt="0"/>
  <p:txStyles>
    <p:titleStyle>
      <a:lvl1pPr algn="ctr" rtl="0" fontAlgn="base">
        <a:spcBef>
          <a:spcPct val="0"/>
        </a:spcBef>
        <a:spcAft>
          <a:spcPct val="0"/>
        </a:spcAft>
        <a:defRPr sz="4400" b="0" i="0" u="none"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b="0" i="0" u="none"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43.xml"/><Relationship Id="rId7"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custDataLst>
              <p:tags r:id="rId2"/>
            </p:custDataLst>
          </p:nvPr>
        </p:nvSpPr>
        <p:spPr>
          <a:xfrm>
            <a:off x="457200" y="2571750"/>
            <a:ext cx="8229600" cy="1238250"/>
          </a:xfrm>
        </p:spPr>
        <p:txBody>
          <a:bodyPr/>
          <a:lstStyle/>
          <a:p>
            <a:r>
              <a:rPr lang="en-US" altLang="en-US" dirty="0" smtClean="0"/>
              <a:t>ECE/CS 552: </a:t>
            </a:r>
            <a:br>
              <a:rPr lang="en-US" altLang="en-US" dirty="0" smtClean="0"/>
            </a:br>
            <a:r>
              <a:rPr lang="en-US" altLang="en-US" dirty="0" smtClean="0"/>
              <a:t>Pipelining and Exceptions</a:t>
            </a:r>
          </a:p>
        </p:txBody>
      </p:sp>
      <p:sp>
        <p:nvSpPr>
          <p:cNvPr id="3" name="Subtitle 2"/>
          <p:cNvSpPr>
            <a:spLocks noGrp="1"/>
          </p:cNvSpPr>
          <p:nvPr>
            <p:ph type="subTitle" idx="1"/>
            <p:custDataLst>
              <p:tags r:id="rId3"/>
            </p:custDataLst>
          </p:nvPr>
        </p:nvSpPr>
        <p:spPr>
          <a:xfrm>
            <a:off x="1371600" y="3886200"/>
            <a:ext cx="6400800" cy="1752600"/>
          </a:xfrm>
        </p:spPr>
        <p:txBody>
          <a:bodyPr>
            <a:normAutofit fontScale="70000" lnSpcReduction="20000"/>
          </a:bodyPr>
          <a:lstStyle/>
          <a:p>
            <a:pPr>
              <a:defRPr/>
            </a:pPr>
            <a:r>
              <a:rPr lang="en-US" dirty="0" smtClean="0"/>
              <a:t>© Prof</a:t>
            </a:r>
            <a:r>
              <a:rPr lang="en-US" dirty="0"/>
              <a:t>. </a:t>
            </a:r>
            <a:r>
              <a:rPr lang="en-US" dirty="0" err="1"/>
              <a:t>Mikko</a:t>
            </a:r>
            <a:r>
              <a:rPr lang="en-US" dirty="0"/>
              <a:t> </a:t>
            </a:r>
            <a:r>
              <a:rPr lang="en-US" dirty="0" err="1" smtClean="0"/>
              <a:t>Lipasti</a:t>
            </a:r>
            <a:endParaRPr lang="en-US" dirty="0" smtClean="0"/>
          </a:p>
          <a:p>
            <a:pPr>
              <a:defRPr/>
            </a:pPr>
            <a:endParaRPr lang="en-US" dirty="0"/>
          </a:p>
          <a:p>
            <a:pPr>
              <a:defRPr/>
            </a:pPr>
            <a:r>
              <a:rPr lang="en-US" dirty="0"/>
              <a:t>Lecture notes based in part on slides created by Mark Hill, David Wood, </a:t>
            </a:r>
            <a:r>
              <a:rPr lang="en-US" dirty="0" err="1"/>
              <a:t>Guri</a:t>
            </a:r>
            <a:r>
              <a:rPr lang="en-US" dirty="0"/>
              <a:t> </a:t>
            </a:r>
            <a:r>
              <a:rPr lang="en-US" dirty="0" err="1"/>
              <a:t>Sohi</a:t>
            </a:r>
            <a:r>
              <a:rPr lang="en-US" dirty="0"/>
              <a:t>, John Shen and Jim Smith</a:t>
            </a:r>
          </a:p>
          <a:p>
            <a:pPr>
              <a:defRPr/>
            </a:pPr>
            <a:r>
              <a:rPr lang="en-US" dirty="0"/>
              <a:t>  </a:t>
            </a:r>
          </a:p>
          <a:p>
            <a:pPr>
              <a:defRPr/>
            </a:pPr>
            <a:endParaRPr lang="en-US" dirty="0"/>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custDataLst>
              <p:tags r:id="rId2"/>
            </p:custDataLst>
          </p:nvPr>
        </p:nvSpPr>
        <p:spPr>
          <a:xfrm>
            <a:off x="457200" y="274638"/>
            <a:ext cx="7467600" cy="1143000"/>
          </a:xfrm>
        </p:spPr>
        <p:txBody>
          <a:bodyPr/>
          <a:lstStyle/>
          <a:p>
            <a:r>
              <a:rPr lang="en-US" altLang="en-US" dirty="0" smtClean="0"/>
              <a:t>Summary and Review</a:t>
            </a:r>
          </a:p>
        </p:txBody>
      </p:sp>
      <p:sp>
        <p:nvSpPr>
          <p:cNvPr id="21507" name="Rectangle 57"/>
          <p:cNvSpPr>
            <a:spLocks noGrp="1" noChangeArrowheads="1"/>
          </p:cNvSpPr>
          <p:nvPr>
            <p:ph idx="1"/>
            <p:custDataLst>
              <p:tags r:id="rId3"/>
            </p:custDataLst>
          </p:nvPr>
        </p:nvSpPr>
        <p:spPr>
          <a:xfrm>
            <a:off x="685800" y="1447800"/>
            <a:ext cx="7772400" cy="4191000"/>
          </a:xfrm>
        </p:spPr>
        <p:txBody>
          <a:bodyPr/>
          <a:lstStyle/>
          <a:p>
            <a:r>
              <a:rPr lang="en-US" altLang="en-US" dirty="0" smtClean="0"/>
              <a:t>Exceptions</a:t>
            </a:r>
          </a:p>
          <a:p>
            <a:r>
              <a:rPr lang="en-US" altLang="en-US" dirty="0" smtClean="0"/>
              <a:t>Handling exceptions in a pipelined design</a:t>
            </a:r>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custDataLst>
              <p:tags r:id="rId2"/>
            </p:custDataLst>
          </p:nvPr>
        </p:nvSpPr>
        <p:spPr>
          <a:xfrm>
            <a:off x="457200" y="274638"/>
            <a:ext cx="7467600" cy="1143000"/>
          </a:xfrm>
        </p:spPr>
        <p:txBody>
          <a:bodyPr/>
          <a:lstStyle/>
          <a:p>
            <a:r>
              <a:rPr lang="en-US" altLang="en-US" smtClean="0"/>
              <a:t>Exceptions</a:t>
            </a:r>
          </a:p>
        </p:txBody>
      </p:sp>
      <p:sp>
        <p:nvSpPr>
          <p:cNvPr id="12291" name="Rectangle 3"/>
          <p:cNvSpPr>
            <a:spLocks noGrp="1" noChangeArrowheads="1"/>
          </p:cNvSpPr>
          <p:nvPr>
            <p:ph idx="1"/>
            <p:custDataLst>
              <p:tags r:id="rId3"/>
            </p:custDataLst>
          </p:nvPr>
        </p:nvSpPr>
        <p:spPr>
          <a:xfrm>
            <a:off x="457200" y="1600200"/>
            <a:ext cx="8229600" cy="4525963"/>
          </a:xfrm>
        </p:spPr>
        <p:txBody>
          <a:bodyPr/>
          <a:lstStyle/>
          <a:p>
            <a:pPr>
              <a:lnSpc>
                <a:spcPct val="80000"/>
              </a:lnSpc>
            </a:pPr>
            <a:r>
              <a:rPr lang="en-US" altLang="en-US" smtClean="0"/>
              <a:t>What happens?</a:t>
            </a:r>
          </a:p>
          <a:p>
            <a:pPr lvl="1">
              <a:lnSpc>
                <a:spcPct val="90000"/>
              </a:lnSpc>
            </a:pPr>
            <a:r>
              <a:rPr lang="en-US" altLang="en-US" smtClean="0"/>
              <a:t>Instruction fetch page fault</a:t>
            </a:r>
          </a:p>
          <a:p>
            <a:pPr lvl="1">
              <a:lnSpc>
                <a:spcPct val="90000"/>
              </a:lnSpc>
            </a:pPr>
            <a:r>
              <a:rPr lang="en-US" altLang="en-US" smtClean="0"/>
              <a:t>Illegal opcode</a:t>
            </a:r>
          </a:p>
          <a:p>
            <a:pPr lvl="1">
              <a:lnSpc>
                <a:spcPct val="90000"/>
              </a:lnSpc>
            </a:pPr>
            <a:r>
              <a:rPr lang="en-US" altLang="en-US" smtClean="0"/>
              <a:t>Privileged opcode</a:t>
            </a:r>
          </a:p>
          <a:p>
            <a:pPr lvl="1">
              <a:lnSpc>
                <a:spcPct val="90000"/>
              </a:lnSpc>
            </a:pPr>
            <a:r>
              <a:rPr lang="en-US" altLang="en-US" smtClean="0"/>
              <a:t>Arithmetic overflow</a:t>
            </a:r>
          </a:p>
          <a:p>
            <a:pPr lvl="1">
              <a:lnSpc>
                <a:spcPct val="90000"/>
              </a:lnSpc>
            </a:pPr>
            <a:r>
              <a:rPr lang="en-US" altLang="en-US" smtClean="0"/>
              <a:t>Data page fault</a:t>
            </a:r>
          </a:p>
          <a:p>
            <a:pPr lvl="1">
              <a:lnSpc>
                <a:spcPct val="90000"/>
              </a:lnSpc>
            </a:pPr>
            <a:r>
              <a:rPr lang="en-US" altLang="en-US" smtClean="0"/>
              <a:t>I/O device status change</a:t>
            </a:r>
          </a:p>
          <a:p>
            <a:pPr lvl="1">
              <a:lnSpc>
                <a:spcPct val="90000"/>
              </a:lnSpc>
            </a:pPr>
            <a:r>
              <a:rPr lang="en-US" altLang="en-US" smtClean="0"/>
              <a:t>Power-on/reset</a:t>
            </a:r>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custDataLst>
              <p:tags r:id="rId2"/>
            </p:custDataLst>
          </p:nvPr>
        </p:nvSpPr>
        <p:spPr>
          <a:xfrm>
            <a:off x="457200" y="274638"/>
            <a:ext cx="7467600" cy="1143000"/>
          </a:xfrm>
        </p:spPr>
        <p:txBody>
          <a:bodyPr/>
          <a:lstStyle/>
          <a:p>
            <a:r>
              <a:rPr lang="en-US" altLang="en-US" smtClean="0"/>
              <a:t>Exceptions</a:t>
            </a:r>
          </a:p>
        </p:txBody>
      </p:sp>
      <p:sp>
        <p:nvSpPr>
          <p:cNvPr id="13315" name="Rectangle 3"/>
          <p:cNvSpPr>
            <a:spLocks noGrp="1" noChangeArrowheads="1"/>
          </p:cNvSpPr>
          <p:nvPr>
            <p:ph idx="1"/>
            <p:custDataLst>
              <p:tags r:id="rId3"/>
            </p:custDataLst>
          </p:nvPr>
        </p:nvSpPr>
        <p:spPr>
          <a:xfrm>
            <a:off x="457200" y="1600200"/>
            <a:ext cx="8229600" cy="4525963"/>
          </a:xfrm>
        </p:spPr>
        <p:txBody>
          <a:bodyPr/>
          <a:lstStyle/>
          <a:p>
            <a:r>
              <a:rPr lang="en-US" altLang="en-US" smtClean="0"/>
              <a:t>For some, we could test for the condition</a:t>
            </a:r>
          </a:p>
          <a:p>
            <a:pPr lvl="1"/>
            <a:r>
              <a:rPr lang="en-US" altLang="en-US" smtClean="0"/>
              <a:t>Arithmetic overflow</a:t>
            </a:r>
          </a:p>
          <a:p>
            <a:pPr lvl="1"/>
            <a:r>
              <a:rPr lang="en-US" altLang="en-US" smtClean="0"/>
              <a:t>I/O device ready (polling)</a:t>
            </a:r>
          </a:p>
          <a:p>
            <a:r>
              <a:rPr lang="en-US" altLang="en-US" smtClean="0"/>
              <a:t>But most tests uselessly say “no”</a:t>
            </a:r>
          </a:p>
          <a:p>
            <a:r>
              <a:rPr lang="en-US" altLang="en-US" smtClean="0"/>
              <a:t>Solution: </a:t>
            </a:r>
          </a:p>
          <a:p>
            <a:pPr lvl="1"/>
            <a:r>
              <a:rPr lang="en-US" altLang="en-US" smtClean="0"/>
              <a:t>Surprise “procedure call”</a:t>
            </a:r>
          </a:p>
          <a:p>
            <a:pPr lvl="1"/>
            <a:r>
              <a:rPr lang="en-US" altLang="en-US" smtClean="0"/>
              <a:t>Called an exception</a:t>
            </a: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custDataLst>
              <p:tags r:id="rId2"/>
            </p:custDataLst>
          </p:nvPr>
        </p:nvSpPr>
        <p:spPr>
          <a:xfrm>
            <a:off x="457200" y="274638"/>
            <a:ext cx="7467600" cy="1143000"/>
          </a:xfrm>
        </p:spPr>
        <p:txBody>
          <a:bodyPr/>
          <a:lstStyle/>
          <a:p>
            <a:r>
              <a:rPr lang="en-US" altLang="en-US" smtClean="0"/>
              <a:t>Exceptions: Big Picture</a:t>
            </a:r>
          </a:p>
        </p:txBody>
      </p:sp>
      <p:sp>
        <p:nvSpPr>
          <p:cNvPr id="14339" name="Rectangle 3"/>
          <p:cNvSpPr>
            <a:spLocks noGrp="1" noChangeArrowheads="1"/>
          </p:cNvSpPr>
          <p:nvPr>
            <p:ph idx="1"/>
            <p:custDataLst>
              <p:tags r:id="rId3"/>
            </p:custDataLst>
          </p:nvPr>
        </p:nvSpPr>
        <p:spPr>
          <a:xfrm>
            <a:off x="457200" y="1600200"/>
            <a:ext cx="8229600" cy="4525963"/>
          </a:xfrm>
        </p:spPr>
        <p:txBody>
          <a:bodyPr/>
          <a:lstStyle/>
          <a:p>
            <a:r>
              <a:rPr lang="en-US" altLang="en-US" smtClean="0"/>
              <a:t>Two types:</a:t>
            </a:r>
          </a:p>
          <a:p>
            <a:pPr lvl="1"/>
            <a:r>
              <a:rPr lang="en-US" altLang="en-US" smtClean="0"/>
              <a:t>Interrupt (asynchronous) or </a:t>
            </a:r>
          </a:p>
          <a:p>
            <a:pPr lvl="1"/>
            <a:r>
              <a:rPr lang="en-US" altLang="en-US" smtClean="0"/>
              <a:t>Trap (synchronous)</a:t>
            </a:r>
          </a:p>
          <a:p>
            <a:r>
              <a:rPr lang="en-US" altLang="en-US" smtClean="0"/>
              <a:t>Hardware handles initial reaction</a:t>
            </a:r>
          </a:p>
          <a:p>
            <a:r>
              <a:rPr lang="en-US" altLang="en-US" smtClean="0"/>
              <a:t>Then invokes a software exception handler</a:t>
            </a:r>
          </a:p>
          <a:p>
            <a:pPr lvl="1"/>
            <a:r>
              <a:rPr lang="en-US" altLang="en-US" smtClean="0"/>
              <a:t>By convention, at e.g. 0xC00</a:t>
            </a:r>
          </a:p>
          <a:p>
            <a:pPr lvl="1"/>
            <a:r>
              <a:rPr lang="en-US" altLang="en-US" smtClean="0"/>
              <a:t>O/S kernel provides code at the handler address</a:t>
            </a:r>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custDataLst>
              <p:tags r:id="rId2"/>
            </p:custDataLst>
          </p:nvPr>
        </p:nvSpPr>
        <p:spPr>
          <a:xfrm>
            <a:off x="457200" y="274638"/>
            <a:ext cx="7467600" cy="1143000"/>
          </a:xfrm>
        </p:spPr>
        <p:txBody>
          <a:bodyPr/>
          <a:lstStyle/>
          <a:p>
            <a:r>
              <a:rPr lang="en-US" altLang="en-US" smtClean="0"/>
              <a:t>Exceptions: Hardware</a:t>
            </a:r>
          </a:p>
        </p:txBody>
      </p:sp>
      <p:sp>
        <p:nvSpPr>
          <p:cNvPr id="15363" name="Rectangle 3"/>
          <p:cNvSpPr>
            <a:spLocks noGrp="1" noChangeArrowheads="1"/>
          </p:cNvSpPr>
          <p:nvPr>
            <p:ph idx="1"/>
            <p:custDataLst>
              <p:tags r:id="rId3"/>
            </p:custDataLst>
          </p:nvPr>
        </p:nvSpPr>
        <p:spPr>
          <a:xfrm>
            <a:off x="457200" y="1600200"/>
            <a:ext cx="8229600" cy="4525963"/>
          </a:xfrm>
        </p:spPr>
        <p:txBody>
          <a:bodyPr/>
          <a:lstStyle/>
          <a:p>
            <a:r>
              <a:rPr lang="en-US" altLang="en-US" sz="2800" smtClean="0"/>
              <a:t>Sets state that identifies cause of exception</a:t>
            </a:r>
          </a:p>
          <a:p>
            <a:pPr lvl="1"/>
            <a:r>
              <a:rPr lang="en-US" altLang="en-US" sz="2400" smtClean="0"/>
              <a:t>MIPS: in exception_code field of Cause register</a:t>
            </a:r>
          </a:p>
          <a:p>
            <a:r>
              <a:rPr lang="en-US" altLang="en-US" sz="2800" smtClean="0"/>
              <a:t>Changes to kernel mode for dangerous work ahead</a:t>
            </a:r>
          </a:p>
          <a:p>
            <a:r>
              <a:rPr lang="en-US" altLang="en-US" sz="2800" smtClean="0"/>
              <a:t>Disables interrupts</a:t>
            </a:r>
          </a:p>
          <a:p>
            <a:pPr lvl="1"/>
            <a:r>
              <a:rPr lang="en-US" altLang="en-US" sz="2400" smtClean="0"/>
              <a:t>MIPS: recorded in status register</a:t>
            </a:r>
          </a:p>
          <a:p>
            <a:r>
              <a:rPr lang="en-US" altLang="en-US" sz="2800" smtClean="0"/>
              <a:t>Saves current PC (MIPS: exception PC)</a:t>
            </a:r>
          </a:p>
          <a:p>
            <a:r>
              <a:rPr lang="en-US" altLang="en-US" sz="2800" smtClean="0"/>
              <a:t>Jumps to specific address (MIPS: 0x80000080)</a:t>
            </a:r>
          </a:p>
          <a:p>
            <a:pPr lvl="1"/>
            <a:r>
              <a:rPr lang="en-US" altLang="en-US" sz="2400" smtClean="0"/>
              <a:t>Like a surprise JAL – so can’t clobber $31</a:t>
            </a:r>
          </a:p>
        </p:txBody>
      </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2"/>
            </p:custDataLst>
          </p:nvPr>
        </p:nvSpPr>
        <p:spPr>
          <a:xfrm>
            <a:off x="457200" y="274638"/>
            <a:ext cx="7467600" cy="1143000"/>
          </a:xfrm>
        </p:spPr>
        <p:txBody>
          <a:bodyPr/>
          <a:lstStyle/>
          <a:p>
            <a:r>
              <a:rPr lang="en-US" altLang="en-US" smtClean="0"/>
              <a:t>Exceptions: Software</a:t>
            </a:r>
          </a:p>
        </p:txBody>
      </p:sp>
      <p:sp>
        <p:nvSpPr>
          <p:cNvPr id="16387" name="Rectangle 3"/>
          <p:cNvSpPr>
            <a:spLocks noGrp="1" noChangeArrowheads="1"/>
          </p:cNvSpPr>
          <p:nvPr>
            <p:ph idx="1"/>
            <p:custDataLst>
              <p:tags r:id="rId3"/>
            </p:custDataLst>
          </p:nvPr>
        </p:nvSpPr>
        <p:spPr>
          <a:xfrm>
            <a:off x="457200" y="1600200"/>
            <a:ext cx="8229600" cy="4525963"/>
          </a:xfrm>
        </p:spPr>
        <p:txBody>
          <a:bodyPr/>
          <a:lstStyle/>
          <a:p>
            <a:pPr>
              <a:lnSpc>
                <a:spcPct val="80000"/>
              </a:lnSpc>
            </a:pPr>
            <a:r>
              <a:rPr lang="en-US" altLang="en-US" smtClean="0"/>
              <a:t>Exception handler:</a:t>
            </a:r>
          </a:p>
          <a:p>
            <a:pPr lvl="1">
              <a:lnSpc>
                <a:spcPct val="90000"/>
              </a:lnSpc>
            </a:pPr>
            <a:r>
              <a:rPr lang="en-US" altLang="en-US" smtClean="0"/>
              <a:t>MIPS: .ktext at 0x80000080</a:t>
            </a:r>
          </a:p>
          <a:p>
            <a:pPr>
              <a:lnSpc>
                <a:spcPct val="80000"/>
              </a:lnSpc>
            </a:pPr>
            <a:r>
              <a:rPr lang="en-US" altLang="en-US" smtClean="0"/>
              <a:t>Set flag to detect incorrect entry</a:t>
            </a:r>
          </a:p>
          <a:p>
            <a:pPr lvl="1">
              <a:lnSpc>
                <a:spcPct val="90000"/>
              </a:lnSpc>
            </a:pPr>
            <a:r>
              <a:rPr lang="en-US" altLang="en-US" smtClean="0"/>
              <a:t>Nested exception while in handler</a:t>
            </a:r>
          </a:p>
          <a:p>
            <a:pPr>
              <a:lnSpc>
                <a:spcPct val="80000"/>
              </a:lnSpc>
            </a:pPr>
            <a:r>
              <a:rPr lang="en-US" altLang="en-US" smtClean="0"/>
              <a:t>Save some registers</a:t>
            </a:r>
          </a:p>
          <a:p>
            <a:pPr>
              <a:lnSpc>
                <a:spcPct val="80000"/>
              </a:lnSpc>
            </a:pPr>
            <a:r>
              <a:rPr lang="en-US" altLang="en-US" smtClean="0"/>
              <a:t>Find exception type</a:t>
            </a:r>
          </a:p>
          <a:p>
            <a:pPr lvl="1">
              <a:lnSpc>
                <a:spcPct val="90000"/>
              </a:lnSpc>
            </a:pPr>
            <a:r>
              <a:rPr lang="en-US" altLang="en-US" smtClean="0"/>
              <a:t>E.g. I/O interrupt or syscall</a:t>
            </a:r>
          </a:p>
          <a:p>
            <a:pPr>
              <a:lnSpc>
                <a:spcPct val="80000"/>
              </a:lnSpc>
            </a:pPr>
            <a:r>
              <a:rPr lang="en-US" altLang="en-US" smtClean="0"/>
              <a:t>Jump to specific exception handler</a:t>
            </a:r>
          </a:p>
        </p:txBody>
      </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custDataLst>
              <p:tags r:id="rId2"/>
            </p:custDataLst>
          </p:nvPr>
        </p:nvSpPr>
        <p:spPr>
          <a:xfrm>
            <a:off x="457200" y="274638"/>
            <a:ext cx="7467600" cy="1143000"/>
          </a:xfrm>
        </p:spPr>
        <p:txBody>
          <a:bodyPr/>
          <a:lstStyle/>
          <a:p>
            <a:r>
              <a:rPr lang="en-US" altLang="en-US" smtClean="0"/>
              <a:t>Exceptions: Software, cont’d</a:t>
            </a:r>
          </a:p>
        </p:txBody>
      </p:sp>
      <p:sp>
        <p:nvSpPr>
          <p:cNvPr id="17411" name="Rectangle 3"/>
          <p:cNvSpPr>
            <a:spLocks noGrp="1" noChangeArrowheads="1"/>
          </p:cNvSpPr>
          <p:nvPr>
            <p:ph idx="1"/>
            <p:custDataLst>
              <p:tags r:id="rId3"/>
            </p:custDataLst>
          </p:nvPr>
        </p:nvSpPr>
        <p:spPr>
          <a:xfrm>
            <a:off x="457200" y="1600200"/>
            <a:ext cx="8229600" cy="4525963"/>
          </a:xfrm>
        </p:spPr>
        <p:txBody>
          <a:bodyPr/>
          <a:lstStyle/>
          <a:p>
            <a:pPr>
              <a:lnSpc>
                <a:spcPct val="80000"/>
              </a:lnSpc>
            </a:pPr>
            <a:r>
              <a:rPr lang="en-US" altLang="en-US" smtClean="0"/>
              <a:t>Handle specific exception</a:t>
            </a:r>
          </a:p>
          <a:p>
            <a:pPr>
              <a:lnSpc>
                <a:spcPct val="80000"/>
              </a:lnSpc>
            </a:pPr>
            <a:r>
              <a:rPr lang="en-US" altLang="en-US" smtClean="0"/>
              <a:t>Jump to clean-up to resume user program</a:t>
            </a:r>
          </a:p>
          <a:p>
            <a:pPr>
              <a:lnSpc>
                <a:spcPct val="80000"/>
              </a:lnSpc>
            </a:pPr>
            <a:r>
              <a:rPr lang="en-US" altLang="en-US" smtClean="0"/>
              <a:t>Restore registers</a:t>
            </a:r>
          </a:p>
          <a:p>
            <a:pPr>
              <a:lnSpc>
                <a:spcPct val="80000"/>
              </a:lnSpc>
            </a:pPr>
            <a:r>
              <a:rPr lang="en-US" altLang="en-US" smtClean="0"/>
              <a:t>Reset flag that detects incorrect entry</a:t>
            </a:r>
          </a:p>
          <a:p>
            <a:pPr>
              <a:lnSpc>
                <a:spcPct val="80000"/>
              </a:lnSpc>
            </a:pPr>
            <a:r>
              <a:rPr lang="en-US" altLang="en-US" smtClean="0"/>
              <a:t>Atomically</a:t>
            </a:r>
          </a:p>
          <a:p>
            <a:pPr lvl="1">
              <a:lnSpc>
                <a:spcPct val="90000"/>
              </a:lnSpc>
            </a:pPr>
            <a:r>
              <a:rPr lang="en-US" altLang="en-US" smtClean="0"/>
              <a:t>Restore previous mode (user vs. supervisor)</a:t>
            </a:r>
          </a:p>
          <a:p>
            <a:pPr lvl="1">
              <a:lnSpc>
                <a:spcPct val="90000"/>
              </a:lnSpc>
            </a:pPr>
            <a:r>
              <a:rPr lang="en-US" altLang="en-US" smtClean="0"/>
              <a:t>Enable interrupts</a:t>
            </a:r>
          </a:p>
          <a:p>
            <a:pPr lvl="1">
              <a:lnSpc>
                <a:spcPct val="90000"/>
              </a:lnSpc>
            </a:pPr>
            <a:r>
              <a:rPr lang="en-US" altLang="en-US" smtClean="0"/>
              <a:t>Jump back to program (using EPC)</a:t>
            </a:r>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custDataLst>
              <p:tags r:id="rId2"/>
            </p:custDataLst>
          </p:nvPr>
        </p:nvSpPr>
        <p:spPr>
          <a:xfrm>
            <a:off x="457200" y="274638"/>
            <a:ext cx="7467600" cy="1143000"/>
          </a:xfrm>
        </p:spPr>
        <p:txBody>
          <a:bodyPr/>
          <a:lstStyle/>
          <a:p>
            <a:r>
              <a:rPr lang="en-US" altLang="en-US" smtClean="0"/>
              <a:t>Implementing Exceptions</a:t>
            </a:r>
          </a:p>
        </p:txBody>
      </p:sp>
      <p:sp>
        <p:nvSpPr>
          <p:cNvPr id="18435" name="Rectangle 3"/>
          <p:cNvSpPr>
            <a:spLocks noGrp="1" noChangeArrowheads="1"/>
          </p:cNvSpPr>
          <p:nvPr>
            <p:ph idx="1"/>
            <p:custDataLst>
              <p:tags r:id="rId3"/>
            </p:custDataLst>
          </p:nvPr>
        </p:nvSpPr>
        <p:spPr>
          <a:xfrm>
            <a:off x="457200" y="1600200"/>
            <a:ext cx="8229600" cy="4525963"/>
          </a:xfrm>
        </p:spPr>
        <p:txBody>
          <a:bodyPr/>
          <a:lstStyle/>
          <a:p>
            <a:pPr>
              <a:lnSpc>
                <a:spcPct val="80000"/>
              </a:lnSpc>
            </a:pPr>
            <a:r>
              <a:rPr lang="en-US" altLang="en-US" sz="2800" dirty="0" smtClean="0"/>
              <a:t>We worry only about hardware, not s/w</a:t>
            </a:r>
          </a:p>
          <a:p>
            <a:pPr>
              <a:lnSpc>
                <a:spcPct val="80000"/>
              </a:lnSpc>
            </a:pPr>
            <a:r>
              <a:rPr lang="en-US" altLang="en-US" sz="2800" dirty="0" err="1" smtClean="0"/>
              <a:t>IntCause</a:t>
            </a:r>
            <a:endParaRPr lang="en-US" altLang="en-US" sz="2800" dirty="0" smtClean="0"/>
          </a:p>
          <a:p>
            <a:pPr lvl="1">
              <a:lnSpc>
                <a:spcPct val="90000"/>
              </a:lnSpc>
            </a:pPr>
            <a:r>
              <a:rPr lang="en-US" altLang="en-US" sz="2400" dirty="0" smtClean="0"/>
              <a:t>0 undefined instruction</a:t>
            </a:r>
          </a:p>
          <a:p>
            <a:pPr lvl="1">
              <a:lnSpc>
                <a:spcPct val="90000"/>
              </a:lnSpc>
            </a:pPr>
            <a:r>
              <a:rPr lang="en-US" altLang="en-US" sz="2400" dirty="0" smtClean="0"/>
              <a:t>1 arithmetic overflow</a:t>
            </a:r>
          </a:p>
          <a:p>
            <a:pPr>
              <a:lnSpc>
                <a:spcPct val="80000"/>
              </a:lnSpc>
            </a:pPr>
            <a:r>
              <a:rPr lang="en-US" altLang="en-US" sz="2800" dirty="0" smtClean="0"/>
              <a:t>Changes to the </a:t>
            </a:r>
            <a:r>
              <a:rPr lang="en-US" altLang="en-US" sz="2800" dirty="0" err="1" smtClean="0"/>
              <a:t>datapath</a:t>
            </a:r>
            <a:endParaRPr lang="en-US" altLang="en-US" sz="2800" dirty="0" smtClean="0"/>
          </a:p>
          <a:p>
            <a:pPr lvl="1">
              <a:lnSpc>
                <a:spcPct val="90000"/>
              </a:lnSpc>
            </a:pPr>
            <a:r>
              <a:rPr lang="en-US" altLang="en-US" sz="2400" dirty="0" smtClean="0"/>
              <a:t>Detect exception</a:t>
            </a:r>
          </a:p>
          <a:p>
            <a:pPr lvl="1">
              <a:lnSpc>
                <a:spcPct val="90000"/>
              </a:lnSpc>
            </a:pPr>
            <a:r>
              <a:rPr lang="en-US" altLang="en-US" sz="2400" dirty="0" smtClean="0"/>
              <a:t>Additional source for next PC</a:t>
            </a:r>
          </a:p>
          <a:p>
            <a:pPr lvl="1">
              <a:lnSpc>
                <a:spcPct val="90000"/>
              </a:lnSpc>
            </a:pPr>
            <a:r>
              <a:rPr lang="en-US" altLang="en-US" sz="2400" dirty="0" smtClean="0"/>
              <a:t>Storage for exception cause, return address, spare register</a:t>
            </a:r>
          </a:p>
          <a:p>
            <a:pPr>
              <a:lnSpc>
                <a:spcPct val="80000"/>
              </a:lnSpc>
            </a:pPr>
            <a:r>
              <a:rPr lang="en-US" altLang="en-US" sz="2800" dirty="0" smtClean="0"/>
              <a:t>Additional complexity in control logic</a:t>
            </a:r>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274638"/>
            <a:ext cx="7467600" cy="1143000"/>
          </a:xfrm>
        </p:spPr>
        <p:txBody>
          <a:bodyPr/>
          <a:lstStyle/>
          <a:p>
            <a:r>
              <a:rPr lang="en-US" sz="4000" dirty="0" smtClean="0"/>
              <a:t>Pipeline With Exceptions (Fig 4.66)</a:t>
            </a:r>
            <a:endParaRPr lang="en-US" sz="4000" dirty="0"/>
          </a:p>
        </p:txBody>
      </p:sp>
      <p:sp>
        <p:nvSpPr>
          <p:cNvPr id="5" name="Slide Number Placeholder 4"/>
          <p:cNvSpPr>
            <a:spLocks noGrp="1"/>
          </p:cNvSpPr>
          <p:nvPr>
            <p:ph type="sldNum" sz="quarter" idx="12"/>
            <p:custDataLst>
              <p:tags r:id="rId3"/>
            </p:custDataLst>
          </p:nvPr>
        </p:nvSpPr>
        <p:spPr>
          <a:xfrm>
            <a:off x="7620000" y="6356350"/>
            <a:ext cx="1066800" cy="365125"/>
          </a:xfrm>
        </p:spPr>
        <p:txBody>
          <a:bodyPr/>
          <a:lstStyle/>
          <a:p>
            <a:pPr lvl="1">
              <a:defRPr/>
            </a:pPr>
            <a:fld id="{F626E8AD-0A79-43A3-BF0D-B48B9B04CFA2}" type="slidenum">
              <a:rPr lang="en-US" smtClean="0"/>
              <a:pPr lvl="1">
                <a:defRPr/>
              </a:pPr>
              <a:t>9</a:t>
            </a:fld>
            <a:endParaRPr lang="en-US">
              <a:latin typeface="+mn-lt"/>
            </a:endParaRPr>
          </a:p>
        </p:txBody>
      </p:sp>
      <p:pic>
        <p:nvPicPr>
          <p:cNvPr id="1026" name="Picture 2" descr="Additional input to the PC multiplexer. The main additions to the datapath are an ESR register, an ELR register that gets input from the ID/EX register, and the additional 80000180 (hex) input to the multiplexor that selects the input to the PC. There are sections of the datapath that are highlighted in blue. The input to the hazard detection unit that comes from the M of the ID/EX register is blue. The output of the hazard detection unit that goes to the PC is blue. The output of the hazard detection unit that goes to the IF/ID register is blue. The output of the hazard detection unit and the ID.Flush output of the control unit are blue. These outputs are inputs to an OR gate whose output is a select line for the multiplexor that selects the WB, M, and EX values of the ID/EX register. The OR gate and its output are blue. The inputs to the multiplexor that selects the WB, M, and EX values of the ID/EX register are an output from the control unit and the value 0. Both the output from the control unit and the value zero are blue. The outputs of the multiplexor that selects the WB, M, and EX values of the ID/EX register are blue. The output of the control unit that goes to the IF/ID register is blue. The EX.Flush output of the control unit that is the select line for both the multiplexor that selects the WB of EX/MEM and the multiplexor that selects the M of EX/MEM is blue. The two inputs of the multiplexor that selects the input to WB of the EX/MEM register, WB from ID/EX and the value 0, are blue. The output of the multiplexor that chooses the input to WB of EX/MEM is blue. The two inputs of the multiplexor that selects the input to M of the EX/MEM register, M from ID/EX and the value 0, are blue. The output of the multiplexor that chooses the input to M of EX/MEM is blue. WB of the EX/MEM register, an input to the WB of MEM/WB and an input to the forwarding unit, is blue. WB of the MEM/WB register, an input to the registers unit and an input to the forwarding unit, is blue. The two outputs from the forwarding unit that are the select lines for the two multiplexors that chose the inputs to the ALU are blu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199" y="1676400"/>
            <a:ext cx="7788853" cy="46799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custDataLst>
              <p:tags r:id="rId4"/>
            </p:custDataLst>
          </p:nvPr>
        </p:nvSpPr>
        <p:spPr>
          <a:xfrm>
            <a:off x="304800" y="4191000"/>
            <a:ext cx="609600" cy="304800"/>
          </a:xfrm>
          <a:prstGeom prst="rect">
            <a:avLst/>
          </a:prstGeom>
          <a:solidFill>
            <a:srgbClr val="FFFF66">
              <a:alpha val="2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custDataLst>
              <p:tags r:id="rId5"/>
            </p:custDataLst>
          </p:nvPr>
        </p:nvSpPr>
        <p:spPr>
          <a:xfrm>
            <a:off x="5181600" y="2971800"/>
            <a:ext cx="609600" cy="609600"/>
          </a:xfrm>
          <a:prstGeom prst="rect">
            <a:avLst/>
          </a:prstGeom>
          <a:solidFill>
            <a:srgbClr val="FFFF66">
              <a:alpha val="2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custDataLst>
              <p:tags r:id="rId6"/>
            </p:custDataLst>
          </p:nvPr>
        </p:nvSpPr>
        <p:spPr>
          <a:xfrm>
            <a:off x="5638800" y="1679864"/>
            <a:ext cx="609600" cy="1901536"/>
          </a:xfrm>
          <a:prstGeom prst="rect">
            <a:avLst/>
          </a:prstGeom>
          <a:solidFill>
            <a:srgbClr val="FFFF66">
              <a:alpha val="2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1988095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PERSISTENCEDATA" val="MMPROD_UIPERSISTENCEDATA"/>
  <p:tag name="MMPROD_THEME_BG_IMAGE" val=""/>
  <p:tag name="MMPROD_UIDATA" val="&lt;database version=&quot;11.0&quot;&gt;&lt;object type=&quot;1&quot; unique_id=&quot;10001&quot;&gt;&lt;property id=&quot;20141&quot; value=&quot;ece552_14_microcode_exception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3&quot; value=&quot;1&quot;/&gt;&lt;property id=&quot;20184&quot; value=&quot;7&quot;/&gt;&lt;property id=&quot;20193&quot; value=&quot;-1&quot;/&gt;&lt;property id=&quot;20224&quot; value=&quot;C:\Users\Mikko\Documents\My Adobe Presentations\ece552_14b_pipeline_exceptions&quot;/&gt;&lt;property id=&quot;20250&quot; value=&quot;0&quot;/&gt;&lt;property id=&quot;20251&quot; value=&quot;0&quot;/&gt;&lt;property id=&quot;20259&quot; value=&quot;0&quot;/&gt;&lt;property id=&quot;20263&quot; value=&quot;2&quot;/&gt;&lt;property id=&quot;20264&quot; value=&quot;1&quot;/&gt;&lt;property id=&quot;20519&quot; value=&quot;0&quot;/&gt;&lt;property id=&quot;20700&quot; value=&quot;0&quot;/&gt;&lt;object type=&quot;8&quot; unique_id=&quot;10191&quot;&gt;&lt;/object&gt;&lt;object type=&quot;2&quot; unique_id=&quot;10192&quot;&gt;&lt;object type=&quot;3&quot; unique_id=&quot;10201&quot;&gt;&lt;property id=&quot;20148&quot; value=&quot;5&quot;/&gt;&lt;property id=&quot;20300&quot; value=&quot;Slide 2 - &amp;quot;Exceptions&amp;quot;&quot;/&gt;&lt;property id=&quot;20307&quot; value=&quot;359&quot;/&gt;&lt;property id=&quot;20309&quot; value=&quot;-1&quot;/&gt;&lt;/object&gt;&lt;object type=&quot;3&quot; unique_id=&quot;10202&quot;&gt;&lt;property id=&quot;20148&quot; value=&quot;5&quot;/&gt;&lt;property id=&quot;20300&quot; value=&quot;Slide 3 - &amp;quot;Exceptions&amp;quot;&quot;/&gt;&lt;property id=&quot;20307&quot; value=&quot;360&quot;/&gt;&lt;property id=&quot;20309&quot; value=&quot;-1&quot;/&gt;&lt;/object&gt;&lt;object type=&quot;3&quot; unique_id=&quot;10203&quot;&gt;&lt;property id=&quot;20148&quot; value=&quot;5&quot;/&gt;&lt;property id=&quot;20300&quot; value=&quot;Slide 4 - &amp;quot;Exceptions: Big Picture&amp;quot;&quot;/&gt;&lt;property id=&quot;20307&quot; value=&quot;361&quot;/&gt;&lt;property id=&quot;20309&quot; value=&quot;-1&quot;/&gt;&lt;/object&gt;&lt;object type=&quot;3&quot; unique_id=&quot;10204&quot;&gt;&lt;property id=&quot;20148&quot; value=&quot;5&quot;/&gt;&lt;property id=&quot;20300&quot; value=&quot;Slide 5 - &amp;quot;Exceptions: Hardware&amp;quot;&quot;/&gt;&lt;property id=&quot;20307&quot; value=&quot;362&quot;/&gt;&lt;property id=&quot;20309&quot; value=&quot;-1&quot;/&gt;&lt;/object&gt;&lt;object type=&quot;3&quot; unique_id=&quot;10205&quot;&gt;&lt;property id=&quot;20148&quot; value=&quot;5&quot;/&gt;&lt;property id=&quot;20300&quot; value=&quot;Slide 6 - &amp;quot;Exceptions: Software&amp;quot;&quot;/&gt;&lt;property id=&quot;20307&quot; value=&quot;363&quot;/&gt;&lt;property id=&quot;20309&quot; value=&quot;-1&quot;/&gt;&lt;/object&gt;&lt;object type=&quot;3&quot; unique_id=&quot;10206&quot;&gt;&lt;property id=&quot;20148&quot; value=&quot;5&quot;/&gt;&lt;property id=&quot;20300&quot; value=&quot;Slide 7 - &amp;quot;Exceptions: Software, cont’d&amp;quot;&quot;/&gt;&lt;property id=&quot;20307&quot; value=&quot;364&quot;/&gt;&lt;property id=&quot;20309&quot; value=&quot;-1&quot;/&gt;&lt;/object&gt;&lt;object type=&quot;3&quot; unique_id=&quot;10207&quot;&gt;&lt;property id=&quot;20148&quot; value=&quot;5&quot;/&gt;&lt;property id=&quot;20300&quot; value=&quot;Slide 8 - &amp;quot;Implementing Exceptions&amp;quot;&quot;/&gt;&lt;property id=&quot;20307&quot; value=&quot;365&quot;/&gt;&lt;property id=&quot;20309&quot; value=&quot;-1&quot;/&gt;&lt;/object&gt;&lt;object type=&quot;3&quot; unique_id=&quot;10210&quot;&gt;&lt;property id=&quot;20148&quot; value=&quot;5&quot;/&gt;&lt;property id=&quot;20300&quot; value=&quot;Slide 10 - &amp;quot;Summary and Review&amp;quot;&quot;/&gt;&lt;property id=&quot;20307&quot; value=&quot;368&quot;/&gt;&lt;property id=&quot;20309&quot; value=&quot;-1&quot;/&gt;&lt;/object&gt;&lt;object type=&quot;3&quot; unique_id=&quot;12486&quot;&gt;&lt;property id=&quot;20148&quot; value=&quot;5&quot;/&gt;&lt;property id=&quot;20300&quot; value=&quot;Slide 1 - &amp;quot;ECE/CS 552:  Pipelining and Exceptions&amp;quot;&quot;/&gt;&lt;property id=&quot;20307&quot; value=&quot;369&quot;/&gt;&lt;property id=&quot;20309&quot; value=&quot;-1&quot;/&gt;&lt;/object&gt;&lt;object type=&quot;3&quot; unique_id=&quot;147540&quot;&gt;&lt;property id=&quot;20148&quot; value=&quot;5&quot;/&gt;&lt;property id=&quot;20300&quot; value=&quot;Slide 9 - &amp;quot;Pipeline With Exceptions (Fig 4.66)&amp;quot;&quot;/&gt;&lt;property id=&quot;20307&quot; value=&quot;370&quot;/&gt;&lt;property id=&quot;20309&quot; value=&quot;-1&quot;/&gt;&lt;/object&gt;&lt;/object&gt;&lt;object type=&quot;10&quot; unique_id=&quot;12667&quot;&gt;&lt;object type=&quot;11&quot; unique_id=&quot;12668&quot;&gt;&lt;property id=&quot;20180&quot; value=&quot;1&quot;/&gt;&lt;property id=&quot;20181&quot; value=&quot;1&quot;/&gt;&lt;property id=&quot;20183&quot; value=&quot;1&quot;/&gt;&lt;/object&gt;&lt;object type=&quot;12&quot; unique_id=&quot;147599&quot;&gt;&lt;/object&gt;&lt;/object&gt;&lt;object type=&quot;4&quot; unique_id=&quot;12669&quot;&gt;&lt;/object&gt;&lt;/object&gt;&lt;/database&gt;"/>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Q09MTEFCX0xPQ0FMX1BMQVlCQUNLX01TRyIgdmFsdWU9IkNvbnRlbnQgaXMgYmVpbmcgcGxheWVkIGxvY2FsbHkuIENvbGxhYm9yYXRpb24gZG9lcyBub3Qgd29yayBpbiB0aGlzIG1vZGUiLz4NCgkJPHVpdGV4dCBuYW1lPSJDT0xMQUJfTE9DQUxfUExBWUJBQ0tfVElUTEUiIHZhbHVlPSJMb2NhbCBQbGF5YmFjayIvPg0KCQk8dWl0ZXh0IG5hbWU9IkNPTExBQl9MT0NBTF9QTEFZQkFDS0JUTiIgdmFsdWU9Ik9rIi8+DQoJCTx1aXRleHQgbmFtZT0iQ09VUlNFX1NUQVRVUyIgdmFsdWU9Ik1vZHVsZSBTdGF0dXMiLz4NCgkJPHVpdGV4dCBuYW1lPSJQQVNTRURfU1RSSU5HIiB2YWx1ZT0iUGFzc2VkIi8+DQoJCTx1aXRleHQgbmFtZT0iRkFJTEVEX1NUUklORyIgdmFsdWU9IkZhaWxl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JPHVpdGV4dCBuYW1lPSJBVFRBQ0hNRU5UX1BSRVZJRVdfV0FSTklOR01TR19USVRMRVNUUklORyIgdmFsdWU9Ildhcm51bmcgYmVpbSDDlmZmbmVuIHZvbiBBbmxhZ2VuIi8+DQoJCTx1aXRleHQgbmFtZT0iQVRUQUNITUVOVF9QUkVWSUVXX1dBUk5JTkdNU0ciIHZhbHVlPSJBbmjDpG5nZSBrw7ZubmVuIG5pY2h0IGltIFZvcnNjaGF1LU1vZHVzIGdlw7ZmZm5ldCB3ZXJkZW4uIFZlcndlbmRlbiBTaWUg4oCeVmVyw7ZmZmVudGxpY2hlbuKAnCwgdW0gZGllIEVyZ2Vibmlzc2UgYW56dXplaWdlbi4iLz4NCgkJPHVpdGV4dCBuYW1lPSJDT0xMQUJfTE9DQUxfUExBWUJBQ0tfTVNHIiB2YWx1ZT0iSW5oYWx0IHdpcmQgbG9rYWwgZ2VzcGllbHQuIFp1c2FtbWVuYXJiZWl0IGZ1bmt0aW9uaWVydCBpbiBkaWVzZW0gTW9kdXMgbmljaHQuIi8+DQoJCTx1aXRleHQgbmFtZT0iQ09MTEFCX0xPQ0FMX1BMQVlCQUNLX1RJVExFIiB2YWx1ZT0iTG9rYWxlIFdpZWRlcmdhYmUiLz4NCgkJPHVpdGV4dCBuYW1lPSJDT0xMQUJfTE9DQUxfUExBWUJBQ0tCVE4iIHZhbHVlPSJPSyIvPg0KCQk8dWl0ZXh0IG5hbWU9IkNPVVJTRV9TVEFUVVMiIHZhbHVlPSJNb2R1bHN0YXR1cyIvPg0KCQk8dWl0ZXh0IG5hbWU9IlBBU1NFRF9TVFJJTkciIHZhbHVlPSJFcmZvbGdyZWljaCIvPg0KCQk8dWl0ZXh0IG5hbWU9IkZBSUxFRF9TVFJJTkciIHZhbHVlPSJGZWhsZ2VzY2hsYWd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JPHVpdGV4dCBuYW1lPSJBVFRBQ0hNRU5UX1BSRVZJRVdfV0FSTklOR01TR19USVRMRVNUUklORyIgdmFsdWU9IkF2ZXJ0aXNzZW1lbnQgY29uY2VybmFudCBsYSBwacOoY2Ugam9pbnRlIi8+DQoJCTx1aXRleHQgbmFtZT0iQVRUQUNITUVOVF9QUkVWSUVXX1dBUk5JTkdNU0ciIHZhbHVlPSJMZXMgcGnDqGNlcyBqb2ludGVzIG5lIHBldXZlbnQgcGFzIMOqdHJlIG91dmVydGVzIGVuIG1vZGUgQXBlcsOndS4gVXRpbGlzZXogbGEgcHVibGljYXRpb24gcG91ciBhZmZpY2hlciBsZXMgcsOpc3VsdGF0cy4iLz4NCgkJPHVpdGV4dCBuYW1lPSJDT0xMQUJfTE9DQUxfUExBWUJBQ0tfTVNHIiB2YWx1ZT0iTGUgY29udGVudSBlc3QgbHUgbG9jYWxlbWVudC4gTGEgY29sbGFib3JhdGlvbiBu4oCZZXN0IHBhcyBwcmlzZSBlbiBjaGFyZ2UgcG91ciBjZSBtb2RlLiIvPg0KCQk8dWl0ZXh0IG5hbWU9IkNPTExBQl9MT0NBTF9QTEFZQkFDS19USVRMRSIgdmFsdWU9IkxlY3R1cmUgbG9jYWxlIi8+DQoJCTx1aXRleHQgbmFtZT0iQ09MTEFCX0xPQ0FMX1BMQVlCQUNLQlROIiB2YWx1ZT0iT2siLz4NCgkJPHVpdGV4dCBuYW1lPSJDT1VSU0VfU1RBVFVTIiB2YWx1ZT0iU3RhdHV0IGR1IG1vZHVsZSIvPg0KCQk8dWl0ZXh0IG5hbWU9IlBBU1NFRF9TVFJJTkciIHZhbHVlPSJSw6l1c3NpIi8+DQoJCTx1aXRleHQgbmFtZT0iRkFJTEVEX1NUUklORyIgdmFsdWU9IkVjaG91w6k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CTx1aXRleHQgbmFtZT0iQVRUQUNITUVOVF9QUkVWSUVXX1dBUk5JTkdNU0dfVElUTEVTVFJJTkciIHZhbHVlPSLmt7vku5jjg5XjgqHjgqTjg6vorablkYoiLz4NCgkJPHVpdGV4dCBuYW1lPSJBVFRBQ0hNRU5UX1BSRVZJRVdfV0FSTklOR01TRyIgdmFsdWU9Iua3u+S7mOODleOCoeOCpOODq+OBr+ODl+ODrOODk+ODpeODvOODouODvOODieOBp+OBr+mWi+OBjeOBvuOBm+OCk+OAguODkeODluODquODg+OCt+ODpeOCkuS9v+eUqOOBl+OBpue1kOaenOOCkuihqOekuuOBl+OBpuOBj+OBoOOBleOBhOOAgiIvPg0KCQk8dWl0ZXh0IG5hbWU9IkNPTExBQl9MT0NBTF9QTEFZQkFDS19NU0ciIHZhbHVlPSLjgrPjg7Pjg4bjg7Pjg4Tjga/jg63jg7zjgqvjg6vjgaflho3nlJ/jgZXjgozjgabjgYTjgb7jgZnjgILjgZPjga7jg6Ljg7zjg4njgafjga/lhbHlkIzkvZzmpa3jgafjgY3jgb7jgZvjgpPjgIIiLz4NCgkJPHVpdGV4dCBuYW1lPSJDT0xMQUJfTE9DQUxfUExBWUJBQ0tfVElUTEUiIHZhbHVlPSLjg63jg7zjgqvjg6vlho3nlJ8iLz4NCgkJPHVpdGV4dCBuYW1lPSJDT0xMQUJfTE9DQUxfUExBWUJBQ0tCVE4iIHZhbHVlPSJPSyIvPg0KCQk8dWl0ZXh0IG5hbWU9IkNPVVJTRV9TVEFUVVMiIHZhbHVlPSLjg6Ljgrjjg6Xjg7zjg6vjgrnjg4bjg7zjgr/jgrkiLz4NCgkJPHVpdGV4dCBuYW1lPSJQQVNTRURfU1RSSU5HIiB2YWx1ZT0i5ZCI5qC8Ii8+DQoJCTx1aXRleHQgbmFtZT0iRkFJTEVEX1NUUklORyIgdmFsdWU9IuS4jeWQiOagvC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CTx1aXRleHQgbmFtZT0iQVRUQUNITUVOVF9QUkVWSUVXX1dBUk5JTkdNU0dfVElUTEVTVFJJTkciIHZhbHVlPSLssqjrtoAg7YyM7J28IOqyveqzoCIvPg0KCQk8dWl0ZXh0IG5hbWU9IkFUVEFDSE1FTlRfUFJFVklFV19XQVJOSU5HTVNHIiB2YWx1ZT0i66+466as67O06riwIOuqqOuTnOyXkOyEnOuKlCDssqjrtoAg7YyM7J287J20IOyXtOumrOyngCDslYrsirXri4jri6QuIOqysOqzvOulvCDrs7TroKTrqbQg6rKM7IucIOq4sOuKpeydhCDsgqzsmqntlZjsi63si5zsmKQuIi8+DQoJCTx1aXRleHQgbmFtZT0iQ09MTEFCX0xPQ0FMX1BMQVlCQUNLX01TRyIgdmFsdWU9Iuy9mO2FkO2KuOqwgCDroZzsu6zsl5DshJwg7J6s7IOdIOykkeyeheuLiOuLpC4g7J20IOuqqOuTnOyXkOyEnOuKlCDqs7Xrj5kg7J6R7JeF7J2EIOyImO2Wie2VoCDsiJgg7JeG7Iq164uI64ukLiIvPg0KCQk8dWl0ZXh0IG5hbWU9IkNPTExBQl9MT0NBTF9QTEFZQkFDS19USVRMRSIgdmFsdWU9IuuhnOy7rCDsnqzsg50iLz4NCgkJPHVpdGV4dCBuYW1lPSJDT0xMQUJfTE9DQUxfUExBWUJBQ0tCVE4iIHZhbHVlPSLtmZXsnbgiLz4NCgkJPHVpdGV4dCBuYW1lPSJDT1VSU0VfU1RBVFVTIiB2YWx1ZT0i66qo65OIIOyDge2DnCIvPg0KCQk8dWl0ZXh0IG5hbWU9IlBBU1NFRF9TVFJJTkciIHZhbHVlPSLtlanqsqkiLz4NCgkJPHVpdGV4dCBuYW1lPSJGQUlMRURfU1RSSU5HIiB2YWx1ZT0i67aI7ZWp6rKp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Qk8dWl0ZXh0IG5hbWU9IkFUVEFDSE1FTlRfUFJFVklFV19XQVJOSU5HTVNHX1RJVExFU1RSSU5HIiB2YWx1ZT0iQXZpc28gZGUgYXJjaGl2byBhZGp1bnRvIi8+DQoJCTx1aXRleHQgbmFtZT0iQVRUQUNITUVOVF9QUkVWSUVXX1dBUk5JTkdNU0ciIHZhbHVlPSJObyBlcyBwb3NpYmxlIGFicmlyIGxvcyBhcmNoaXZvcyBhZGp1bnRvcyBlbiBlbCBtb2RvIGRlIHByZXZpc3VhbGl6YWNpw7NuLiBVc2UgUHVibGljYXIgcGFyYSB2ZXIgbG9zIHJlc3VsdGFkb3MuIi8+DQoJCTx1aXRleHQgbmFtZT0iQ09MTEFCX0xPQ0FMX1BMQVlCQUNLX01TRyIgdmFsdWU9IkVsIGNvbnRlbmlkbyBzZSBlc3TDoSByZXByb2R1Y2llbmRvIGxvY2FsbWVudGUuIExhIGNvbGFib3JhY2nDs24gbm8gZnVuY2lvbmEgZW4gZXN0ZSBtb2RvLiIvPg0KCQk8dWl0ZXh0IG5hbWU9IkNPTExBQl9MT0NBTF9QTEFZQkFDS19USVRMRSIgdmFsdWU9IlJlcHJvZHVjY2nDs24gbG9jYWwiLz4NCgkJPHVpdGV4dCBuYW1lPSJDT0xMQUJfTE9DQUxfUExBWUJBQ0tCVE4iIHZhbHVlPSJPayIvPg0KCQk8dWl0ZXh0IG5hbWU9IkNPVVJTRV9TVEFUVVMiIHZhbHVlPSJFc3RhZG8gZGUgbW9kdWxvIi8+DQoJCTx1aXRleHQgbmFtZT0iUEFTU0VEX1NUUklORyIgdmFsdWU9IkFwcm9iYWRvIi8+DQoJCTx1aXRleHQgbmFtZT0iRkFJTEVEX1NUUklORyIgdmFsdWU9IlN1c3BlbnNv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CTx1aXRleHQgbmFtZT0iQVRUQUNITUVOVF9QUkVWSUVXX1dBUk5JTkdNU0dfVElUTEVTVFJJTkciIHZhbHVlPSJBdmlzbyBkZSBhbmV4byIvPg0KCQk8dWl0ZXh0IG5hbWU9IkFUVEFDSE1FTlRfUFJFVklFV19XQVJOSU5HTVNHIiB2YWx1ZT0iT3MgYW5leG9zIG7Do28gc8OjbyBhYmVydG9zIG5vIG1vZG8gZGUgVmlzdWFsaXphw6fDo28uIFVzZSBvIGNvbWFuZG8gZGUgcHVibGljYcOnw6NvIHBhcmEgdmVyIG9zIHJlc3VsdGFkb3MuIi8+DQoJCTx1aXRleHQgbmFtZT0iQ09MTEFCX0xPQ0FMX1BMQVlCQUNLX01TRyIgdmFsdWU9Ik8gY29udGXDumRvIGVzdMOhIHNlbmRvIHJlcHJvZHV6aWRvIGxvY2FsbWVudGUuQSBjb2xhYm9yYcOnw6NvIG7Do28gZnVuY2lvbmEgbmVzdGUgbW9kby4iLz4NCgkJPHVpdGV4dCBuYW1lPSJDT0xMQUJfTE9DQUxfUExBWUJBQ0tfVElUTEUiIHZhbHVlPSJSZXByb2R1w6fDo28gbG9jYWwiLz4NCgkJPHVpdGV4dCBuYW1lPSJDT0xMQUJfTE9DQUxfUExBWUJBQ0tCVE4iIHZhbHVlPSJPayIvPg0KCQk8dWl0ZXh0IG5hbWU9IkNPVVJTRV9TVEFUVVMiIHZhbHVlPSJTdGF0dXMgZG8gbcOzZHVsbyIvPg0KCQk8dWl0ZXh0IG5hbWU9IlBBU1NFRF9TVFJJTkciIHZhbHVlPSJBcHJvdmFkbyIvPg0KCQk8dWl0ZXh0IG5hbWU9IkZBSUxFRF9TVFJJTkciIHZhbHVlPSJSZXByb3ZhZG8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HVpdGV4dCBuYW1lPSJDT1VSU0VfU1RBVFVTIiB2YWx1ZT0iTW9kdWxlIFN0YXR1cyIvPg0KCQk8dWl0ZXh0IG5hbWU9IlBBU1NFRF9TVFJJTkciIHZhbHVlPSJQYXNzZWQiLz4NCgkJPHVpdGV4dCBuYW1lPSJGQUlMRURfU1RSSU5HIiB2YWx1ZT0iRmFpbGVk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HVpdGV4dCBuYW1lPSJDT1VSU0VfU1RBVFVTIiB2YWx1ZT0iTW9kdWxlIFN0YXR1cyIvPg0KCQk8dWl0ZXh0IG5hbWU9IlBBU1NFRF9TVFJJTkciIHZhbHVlPSJQYXNzZWQiLz4NCgkJPHVpdGV4dCBuYW1lPSJGQUlMRURfU1RSSU5HIiB2YWx1ZT0iRmFpbGVk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HVpdGV4dCBuYW1lPSJDT1VSU0VfU1RBVFVTIiB2YWx1ZT0iTW9kdWxlIFN0YXR1cyIvPg0KCQk8dWl0ZXh0IG5hbWU9IlBBU1NFRF9TVFJJTkciIHZhbHVlPSJQYXNzZWQiLz4NCgkJPHVpdGV4dCBuYW1lPSJGQUlMRURfU1RSSU5HIiB2YWx1ZT0iRmFpbGVk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HVpdGV4dCBuYW1lPSJDT1VSU0VfU1RBVFVTIiB2YWx1ZT0iTW9kdWxlIFN0YXR1cyIvPg0KCQk8dWl0ZXh0IG5hbWU9IlBBU1NFRF9TVFJJTkciIHZhbHVlPSJQYXNzZWQiLz4NCgkJPHVpdGV4dCBuYW1lPSJGQUlMRURfU1RSSU5HIiB2YWx1ZT0iRmFpbGVk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Qk8dWl0ZXh0IG5hbWU9IkFUVEFDSE1FTlRfUFJFVklFV19XQVJOSU5HTVNHX1RJVExFU1RSSU5HIiB2YWx1ZT0iQXR0YWNobWVudCBXYXJuaW5nIi8+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5cbiBDb2xsYWJvcmF0aW9uIGRvZXMgbm90IHdvcmsgaW4gdGhpcyBtb2RlIi8+DQoJCTx1aXRleHQgbmFtZT0iQ09MTEFCX0xPQ0FMX1BMQVlCQUNLX1RJVExFIiB2YWx1ZT0iTG9jYWwgUGxheWJhY2siLz4NCgkJPHVpdGV4dCBuYW1lPSJDT0xMQUJfTE9DQUxfUExBWUJBQ0tCVE4iIHZhbHVlPSJPayIvPg0KCQk8dWl0ZXh0IG5hbWU9IkNPVVJTRV9TVEFUVVMiIHZhbHVlPSJNb2R1bGUgU3RhdHVzIi8+DQoJCTx1aXRleHQgbmFtZT0iUEFTU0VEX1NUUklORyIgdmFsdWU9IlBhc3NlZCIvPg0KCQk8dWl0ZXh0IG5hbWU9IkZBSUxFRF9TVFJJTkciIHZhbHVlPSJGYWlsZWQiLz4NCgk8L2xhbmd1YWdlPg0KCTxsYW5ndWFnZSBpZD0iYX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2KrYrdiw2YrYsSDYudmGINin2YTZhdix2YHZgtin2KoiLz4NCgkJPHVpdGV4dCBuYW1lPSJBVFRBQ0hNRU5UX1BSRVZJRVdfV0FSTklOR01TRyIgdmFsdWU9ItmE2Kcg2YrZhdmD2YYg2YHYqtitINin2YTZhdix2YHZgtin2Kog2YHZiiDZhtmF2Lcg2KfZhNmF2LnYp9mK2YbYqS4g2KfZhNix2KzYp9ihINin2LPYqtiu2K/Yp9mFINmG2LTYsSDZhNix2KTZitipINin2YTZhtiq2KfYptisLiIvPg0KCQk8dWl0ZXh0IG5hbWU9IlVOTkFNRURTTElERVRJVExFIiB2YWx1ZT0i2LTYsdmK2K3YqSAlbiIvPg0KCQk8dWl0ZXh0IG5hbWU9IkNPTExBQl9MT0NBTF9QTEFZQkFDS19NU0ciIHZhbHVlPSLZitis2LHZiiDYrdin2YTZitin2Ysg2KrYtNi62YrZhCDYp9mE2YXYrdiq2YjZiSDZhdit2YTZitin2YsuINin2YTYqti52KfZiNmGINmE2Kcg2YrYudmF2YQg2YHZiiDZh9iw2Kcg2KfZhNmI2LbYuS4iLz4NCgkJPHVpdGV4dCBuYW1lPSJDT0xMQUJfTE9DQUxfUExBWUJBQ0tfVElUTEUiIHZhbHVlPSLYqti02LrZitmEINmF2K3ZhNmKIi8+DQoJCTx1aXRleHQgbmFtZT0iQ09MTEFCX0xPQ0FMX1BMQVlCQUNLQlROIiB2YWx1ZT0i2YXZiNin2YHZgiIvPg0KCQk8IS0tIHN1YnN0aXR1dGlvbjogJW4gPT0gc2xpZGUgbnVtYmVyIC0tPg0KCQk8IS0tIHN1YnN0aXR1dGlvbjogJXQgPT0gdG90YWwgc2xpZGUgY291bnQgLS0+DQoJCTx1aXRleHQgbmFtZT0iU0NSVUJCQVJTVEFUVVNfU0xJREVJTkZPIiB2YWx1ZT0i2LTYsdmK2K3YqSAlbiAvICV0IHwgIi8+DQoJCTx1aXRleHQgbmFtZT0iU0NSVUJCQVJTVEFUVVNfU1RPUFBFRCIgdmFsdWU9ItmF2KrZiNmC2YEiLz4NCgkJPHVpdGV4dCBuYW1lPSJTQ1JVQkJBUlNUQVRVU19QTEFZSU5HIiB2YWx1ZT0i2YLZitivINin2YTYqti02LrZitmEIi8+DQoJCTx1aXRleHQgbmFtZT0iU0NSVUJCQVJTVEFUVVNfTk9BVURJTyIgdmFsdWU9ItmE2Kcg2YrZiNis2K8g2LXZiNiqIi8+DQoJCTx1aXRleHQgbmFtZT0iU0NSVUJCQVJTVEFUVVNfVklEUExBWUlORyIgdmFsdWU9Itin2YTZgdmK2K/ZitmIINmC2YrYryDYp9mE2KrYtNi62YrZhCIvPg0KCQk8dWl0ZXh0IG5hbWU9IlNDUlVCQkFSU1RBVFVTX0xPQURJTkciIHZhbHVlPSLZitis2LHZiiDYp9mE2KLZhiDYp9mE2KrYrdmF2YrZhC4uLiIvPg0KCQk8dWl0ZXh0IG5hbWU9IlNDUlVCQkFSU1RBVFVTX0JVRkZFUklORyIgdmFsdWU9ItmK2KzYsdmKINin2YTYotmGINin2YTYqtiu2LLZitmGINin2YTZhdik2YLYqiIvPg0KCQk8dWl0ZXh0IG5hbWU9IlNDUlVCQkFSU1RBVFVTX1FVRVNUSU9OIiB2YWx1ZT0i2KfZhNil2KzYp9io2Kkg2LnZhNmJINin2YTYs9ik2KfZhCIvPg0KCQk8dWl0ZXh0IG5hbWU9IlNDUlVCQkFSU1RBVFVTX1JFVklFV1FVSVoiIHZhbHVlPSLZhdix2KfYrNi52Kkg2KfZhNmF2LPYp9io2YLYqSIvPg0KCQk8IS0tIHN1YnN0aXR1dGlvbjogJW0gPT0gbWludXRlcyByZW1haW5pbmcgLS0+DQoJCTwhLS0gc3Vic3RpdHV0aW9uOiAlcyA9PSBzZWNvbmRzIHJlbWFpbmluZyAtLT4NCgkJPHVpdGV4dCBuYW1lPSJFTEFQU0VEIiB2YWx1ZT0iJW0g2K/Zgtin2KbZgiVzINir2YjYp9mGINmF2KrYqNmC2YrYqSIvPg0KCQk8dWl0ZXh0IG5hbWU9Ik5PVEZPVU5EIiB2YWx1ZT0i2YTZhSDZitmP2LnYq9ixINi52YTZiSDYtNmK2KEiLz4NCgkJPHVpdGV4dCBuYW1lPSJBVFRBQ0hNRU5UUyIgdmFsdWU9Itin2YTZhdix2YHZgtin2KoiLz4NCgkJPCEtLSBzdWJzdGl0dXRpb246ICVwID09IGN1cnJlbnQgc3BlYWtlcidzIHRpdGxlIC0tPg0KCQk8dWl0ZXh0IG5hbWU9IkJJT1dJTl9USVRMRSIgdmFsdWU9Itin2YTYs9mK2LHYqSDYp9mE2LDYp9iq2YrYqTogJXAiLz4NCgkJPHVpdGV4dCBuYW1lPSJCSU9CVE5fVElUTEUiIHZhbHVlPSLYp9mE2LPZitix2Kkg2KfZhNiw2KfYqtmK2KkiLz4NCgkJPHVpdGV4dCBuYW1lPSJESVZJREVSQlROX1RJVExFIiB2YWx1ZT0ifCIvPg0KCQk8dWl0ZXh0IG5hbWU9IkNPTlRBQ1RCVE5fVElUTEUiIHZhbHVlPSLYp9iq2LXYp9mEIi8+DQoJCTx1aXRleHQgbmFtZT0iVEFCX1FVSVoiIHZhbHVlPSLZhdiz2KfYqNmC2KkiLz4NCgkJPHVpdGV4dCBuYW1lPSJUQUJfT1VUTElORSIgdmFsdWU9ItmF2K7Yt9i3Ii8+DQoJCTx1aXRleHQgbmFtZT0iVEFCX1RIVU1CIiB2YWx1ZT0i2YXYtdi62ZHYsdipIi8+DQoJCTx1aXRleHQgbmFtZT0iVEFCX05PVEVTIiB2YWx1ZT0i2YXZhNin2K3YuNin2KoiLz4NCgkJPHVpdGV4dCBuYW1lPSJUQUJfU0VBUkNIIiB2YWx1ZT0i2KjYrdirIi8+DQoJCTx1aXRleHQgbmFtZT0iU0xJREVfSEVBRElORyIgdmFsdWU9Iti52YbZiNin2YYg2KfZhNi02LHZitit2KkgIi8+DQoJCTx1aXRleHQgbmFtZT0iRFVSQVRJT05fSEVBRElORyIgdmFsdWU9ItmF2K/YqSIvPg0KCQk8dWl0ZXh0IG5hbWU9IlNFQVJDSF9IRUFESU5HIiB2YWx1ZT0iOtin2YTYqNit2Ksg2LnZhiDZhti1Ii8+DQoJCTx1aXRleHQgbmFtZT0iVEhVTUJfSEVBRElORyIgdmFsdWU9Iti02LHZitit2KkiLz4NCgkJPHVpdGV4dCBuYW1lPSJUSFVNQl9JTkZPIiB2YWx1ZT0i2LnZhtmI2KfZhi/Zhdiv2Kkg2KfZhNi02LHZitit2KkiLz4NCgkJPHVpdGV4dCBuYW1lPSJBVFRBQ0hOQU1FX0hFQURJTkciIHZhbHVlPSLYp9iz2YUg2KfZhNmF2YTZgSIvPg0KCQk8dWl0ZXh0IG5hbWU9IkFUVEFDSFNJWkVfSEVBRElORyIgdmFsdWU9Itin2YTYrdis2YUiLz4NCgkJPHVpdGV4dCBuYW1lPSJTTElERV9OT1RFUyIgdmFsdWU9ItmF2YTYp9it2LjYp9iqINin2YTYtNix2YrYrdipIi8+DQoJCTx1aXRleHQgbmFtZT0iQ09VUlNFX1NUQVRVUyIgdmFsdWU9Itit2KfZhNipINin2YTZiNit2K/YqSIvPg0KCQk8dWl0ZXh0IG5hbWU9IlBBU1NFRF9TVFJJTkciIHZhbHVlPSLZhtis2KfYrSIvPg0KCQk8dWl0ZXh0IG5hbWU9IkZBSUxFRF9TVFJJTkciIHZhbHVlPSLZgdi02YQiLz4NCgkJPCEtLXF1aXogcG9kIGFuZCBtZXNzYWdlIGJveCB0ZXh0cy0tPg0KCQk8dWl0ZXh0IG5hbWU9IlFVSVpQT0RfUVVJWl9BVFRFTVBUIiB2YWx1ZT0i2LHZgtmFINin2YTZhdit2KfZiNmE2Kkg2YHZiiDYp9mE2YXYs9in2KjZgtipOiIvPg0KCQk8dWl0ZXh0IG5hbWU9IlFVSVpQT0RfUVVJWl9BVFRFTVBUX1ZBTFVFIiB2YWx1ZT0iJW4g2YXZhiAldCIvPg0KCQk8dWl0ZXh0IG5hbWU9IlFVSVpQT0RfUVVJWl9TQ09SRSIgdmFsdWU9IjrYp9mE2K/Ysdis2Kkg2KfZhNmF2LPYrNmE2KkiLz4NCgkJPHVpdGV4dCBuYW1lPSJRVUlaUE9EX1FVSVpfUEFTU1NDT1JFIiB2YWx1ZT0iOtiv2LHYrNipINin2YTZhtis2KfYrSIvPg0KCQk8dWl0ZXh0IG5hbWU9IlFVSVpQT0RfUVVJWl9NQVhTQ09SRSIgdmFsdWU9IjrYp9mE2K/Ysdis2Kkg2KfZhNmC2LXZiNmJIi8+DQoJCTx1aXRleHQgbmFtZT0iUVVJWlBPRF9RVUVTQVRNUFRfU1RSIiB2YWx1ZT0i2KfZhNmF2K3Yp9mI2YTYqSAlbiDZhdmGICV0Ii8+DQoJCTx1aXRleHQgbmFtZT0iUVVJWlBPRF9RVUVTVFlQRV9TVFIiIHZhbHVlPSLYp9mE2YbZiNi5OiAlcyIvPg0KCQk8dWl0ZXh0IG5hbWU9IlFVSVpQT0RfUVVFU1RZUEVfR1JEIiB2YWx1ZT0i2KrZhSDYqti12K3Zitit2YciLz4NCgkJPHVpdGV4dCBuYW1lPSJRVUlaUE9EX1FVRVNUWVBFX1NWWSIgdmFsdWU9Itin2LPYqti32YTYp9i5Ii8+DQoJCTx1aXRleHQgbmFtZT0iUVVJWlBPRF9RVUlaQVRNUFRfSU5GIiB2YWx1ZT0i2YTYpyDZhtmH2KfYptmKIi8+DQoJCTx1aXRleHQgbmFtZT0iUVVJWlBPRF9RVUVTQVRNUFRfSU5GIiB2YWx1ZT0i2YTYpyDZhtmH2KfYptmKIi8+DQoJCTx1aXRleHQgbmFtZT0iV0FSTklOR01TR19ZRVNTVFJJTkciIHZhbHVlPSLZhti52YUiLz4NCgkJPHVpdGV4dCBuYW1lPSJXQVJOSU5HTVNHX05PU1RSSU5HIiB2YWx1ZT0i2YTYpyIvPg0KCQk8dWl0ZXh0IG5hbWU9IldBUk5JTkdNU0dfVElUTEVTVFJJTkciIHZhbHVlPSLYqtit2LDZitixINi52YYg2KfZhNiq2YbZgtmEINmB2Yog2KfZhNmF2LPYp9io2YLYqSIvPg0KCQk8dWl0ZXh0IG5hbWU9IldBUk5JTkdNU0dfTVNHU1RSSU5HIiB2YWx1ZT0i2YfZhtin2YMg2KPYs9im2YTYqSDZhNmFINiq2KrZhSDYp9mE2KXYrNin2KjYqSDYudmE2YrZh9inINmB2Yog2KfZhNmF2LPYp9io2YLYqS4g2KfZhNmG2YLYsSDYudmE2Ykg2YbYudmFINiz2YrYrtix2KzZgyDZhdmGINin2YTZhdiz2KfYqNmC2KkuINin2YbZgtixINmE2Kcg2YTZhdiq2KfYqNi52Kkg2KfZhNmF2LPYp9io2YLYqS4iLz4NCgkJPHVpdGV4dCBuYW1lPSJJTkZPUk1BVElPTl9IMjY0X0ZMQVNIUExBWUVSIiB2YWx1ZT0i2YbYs9iu2KkgRmxhc2ggUGxheWVyICDYp9mE2YXYq9io2KrYqSDYrdin2YTZitin2Ysg2LnZhNmJINis2YfYp9iy2YMg2YTYpyDYqtiv2LnZhSDZh9iw2Kcg2KfZhNmB2YrYr9mK2YguINin2YbZgtixINi52YTZiSDZhdmG2LfZgtipINin2YTZgdmK2K/ZitmIINmE2KrZhtiy2YrZhCDYo9it2K/YqyDZhtiz2K7YqSDZhdmG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2KXYuNmH2KfYsSDYp9mE2LTYsdmK2Lcg2KfZhNis2KfZhtio2Yog2YTZhNmF2LTYp9ix2YPZitmGIi8+DQoJCTx1aXRleHQgbmFtZT0iTVVURSIgdmFsdWU9Iti12KfZhdiqIi8+DQoJCTx1aXRleHQgbmFtZT0iRE9DV1JBUF9USVRMRSIgdmFsdWU9Itin2YTZhdmE2YHYp9iqINin2YTZhdix2YHZgtipINmB2YogUHJlc2VudGVyIi8+DQoJCTx1aXRleHQgbmFtZT0iRE9DV1JBUF9NU0ciIHZhbHVlPSLYp9mE2K3Zgdi4INmB2Yog2KzZh9in2LIg2KfZhNmD2YXYqNmK2YjYqtixIi8+DQoJCTx1aXRleHQgbmFtZT0iRE9DV1JBUF9QUk9NUFQiIHZhbHVlPSLYp9mG2YLYsSDZh9mG2Kcg2YTZhNiq2YbYstmK2YQiLz4NCgk8L2xhbmd1YWdlPg0KPC9jb25maWd1cmF0aW9uPg0K"/>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PSNARRATION" val="1,1995011503,C:\Users\Mikko\Box Sync\classes\552\Video Lectures\ece552_14b_pipeline_exceptions_pptx\Media.ppcx"/>
  <p:tag name="HTML_SHAPEINFO" val="&lt;SlideThumbPath val=&quot;Slide1.PNG&quot;/&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3&quot;/&gt;&lt;lineCharCount val=&quot;25&quot;/&gt;&lt;/TableIndex&gt;&lt;/ShapeTextInfo&gt;"/>
  <p:tag name="HTML_SHAPEINFO" val="&lt;ThreeDShapeInfo&gt;&lt;uuid val=&quot;&quot;/&gt;&lt;isInvalidForFieldText val=&quot;0&quot;/&gt;&lt;Image&gt;&lt;filename val=&quot;C:\Users\Mikko\Documents\My Adobe Presentations\ece552_14b_pipeline_exceptions\data\asimages\{DDDC1FCE-E397-44E2-987F-DDF917986B2F}_1.png&quot;/&gt;&lt;left val=&quot;35&quot;/&gt;&lt;top val=&quot;184&quot;/&gt;&lt;width val=&quot;648&quot;/&gt;&lt;height val=&quot;146&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2&quot;/&gt;&lt;lineCharCount val=&quot;1&quot;/&gt;&lt;lineCharCount val=&quot;54&quot;/&gt;&lt;lineCharCount val=&quot;53&quot;/&gt;&lt;lineCharCount val=&quot;3&quot;/&gt;&lt;/TableIndex&gt;&lt;/ShapeTextInfo&gt;"/>
  <p:tag name="HTML_SHAPEINFO" val="&lt;ThreeDShapeInfo&gt;&lt;uuid val=&quot;&quot;/&gt;&lt;isInvalidForFieldText val=&quot;0&quot;/&gt;&lt;Image&gt;&lt;filename val=&quot;C:\Users\Mikko\Documents\My Adobe Presentations\ece552_14b_pipeline_exceptions\data\asimages\{5FFBEE66-96C6-4497-98CF-F41A37C3D173}_1.png&quot;/&gt;&lt;left val=&quot;107&quot;/&gt;&lt;top val=&quot;297&quot;/&gt;&lt;width val=&quot;509&quot;/&gt;&lt;height val=&quot;146&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PSNARRATION" val="9,1995011503,C:\Users\Mikko\Box Sync\classes\552\Video Lectures\ece552_14b_pipeline_exceptions_pptx\Media.ppcx"/>
  <p:tag name="HTML_SHAPEINFO" val="&lt;SlideThumbPath val=&quot;Slide2.PNG&quot;/&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quot;/&gt;&lt;isInvalidForFieldText val=&quot;0&quot;/&gt;&lt;Image&gt;&lt;filename val=&quot;C:\Users\Mikko\Documents\My Adobe Presentations\ece552_14b_pipeline_exceptions\data\asimages\{18AF6D48-6DE0-481C-B02B-85009CF85D90}_2.png&quot;/&gt;&lt;left val=&quot;35&quot;/&gt;&lt;top val=&quot;21&quot;/&gt;&lt;width val=&quot;588&quot;/&gt;&lt;height val=&quot;98&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4&quot;/&gt;&lt;lineCharCount val=&quot;29&quot;/&gt;&lt;lineCharCount val=&quot;15&quot;/&gt;&lt;lineCharCount val=&quot;18&quot;/&gt;&lt;lineCharCount val=&quot;20&quot;/&gt;&lt;lineCharCount val=&quot;16&quot;/&gt;&lt;lineCharCount val=&quot;25&quot;/&gt;&lt;lineCharCount val=&quot;14&quot;/&gt;&lt;/TableIndex&gt;&lt;/ShapeTextInfo&gt;"/>
  <p:tag name="HTML_SHAPEINFO" val="&lt;ThreeDShapeInfo&gt;&lt;uuid val=&quot;&quot;/&gt;&lt;isInvalidForFieldText val=&quot;0&quot;/&gt;&lt;Image&gt;&lt;filename val=&quot;C:\Users\Mikko\Documents\My Adobe Presentations\ece552_14b_pipeline_exceptions\data\asimages\{1193C34A-DBA1-4815-BD9B-442BE0E5AE4D}_2.png&quot;/&gt;&lt;left val=&quot;24&quot;/&gt;&lt;top val=&quot;112&quot;/&gt;&lt;width val=&quot;659&quot;/&gt;&lt;height val=&quot;370&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PSNARRATION" val="10,1995011503,C:\Users\Mikko\Box Sync\classes\552\Video Lectures\ece552_14b_pipeline_exceptions_pptx\Media.ppcx"/>
  <p:tag name="HTML_SHAPEINFO" val="&lt;SlideThumbPath val=&quot;Slide3.PNG&quot;/&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quot;/&gt;&lt;isInvalidForFieldText val=&quot;0&quot;/&gt;&lt;Image&gt;&lt;filename val=&quot;C:\Users\Mikko\Documents\My Adobe Presentations\ece552_14b_pipeline_exceptions\data\asimages\{1E78F229-FD27-48BD-B8AA-8A6A7E8D2750}_3.png&quot;/&gt;&lt;left val=&quot;35&quot;/&gt;&lt;top val=&quot;21&quot;/&gt;&lt;width val=&quot;588&quot;/&gt;&lt;height val=&quot;98&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2&quot;/&gt;&lt;lineCharCount val=&quot;20&quot;/&gt;&lt;lineCharCount val=&quot;27&quot;/&gt;&lt;lineCharCount val=&quot;34&quot;/&gt;&lt;lineCharCount val=&quot;11&quot;/&gt;&lt;lineCharCount val=&quot;26&quot;/&gt;&lt;lineCharCount val=&quot;19&quot;/&gt;&lt;/TableIndex&gt;&lt;/ShapeTextInfo&gt;"/>
  <p:tag name="HTML_SHAPEINFO" val="&lt;ThreeDShapeInfo&gt;&lt;uuid val=&quot;&quot;/&gt;&lt;isInvalidForFieldText val=&quot;0&quot;/&gt;&lt;Image&gt;&lt;filename val=&quot;C:\Users\Mikko\Documents\My Adobe Presentations\ece552_14b_pipeline_exceptions\data\asimages\{5045DC85-8519-467A-A2FF-D794D29C580D}_3.png&quot;/&gt;&lt;left val=&quot;24&quot;/&gt;&lt;top val=&quot;119&quot;/&gt;&lt;width val=&quot;659&quot;/&gt;&lt;height val=&quot;363&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PSNARRATION" val="11,1995011503,C:\Users\Mikko\Box Sync\classes\552\Video Lectures\ece552_14b_pipeline_exceptions_pptx\Media.ppcx"/>
  <p:tag name="HTML_SHAPEINFO" val="&lt;SlideThumbPath val=&quot;Slide4.PNG&quot;/&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quot;/&gt;&lt;isInvalidForFieldText val=&quot;0&quot;/&gt;&lt;Image&gt;&lt;filename val=&quot;C:\Users\Mikko\Documents\My Adobe Presentations\ece552_14b_pipeline_exceptions\data\asimages\{497AF3F9-51E7-4AFB-B65A-58C655907A5D}_4.png&quot;/&gt;&lt;left val=&quot;35&quot;/&gt;&lt;top val=&quot;21&quot;/&gt;&lt;width val=&quot;588&quot;/&gt;&lt;height val=&quot;98&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1&quot;/&gt;&lt;lineCharCount val=&quot;29&quot;/&gt;&lt;lineCharCount val=&quot;19&quot;/&gt;&lt;lineCharCount val=&quot;34&quot;/&gt;&lt;lineCharCount val=&quot;42&quot;/&gt;&lt;lineCharCount val=&quot;29&quot;/&gt;&lt;lineCharCount val=&quot;47&quot;/&gt;&lt;/TableIndex&gt;&lt;/ShapeTextInfo&gt;"/>
  <p:tag name="HTML_SHAPEINFO" val="&lt;ThreeDShapeInfo&gt;&lt;uuid val=&quot;&quot;/&gt;&lt;isInvalidForFieldText val=&quot;0&quot;/&gt;&lt;Image&gt;&lt;filename val=&quot;C:\Users\Mikko\Documents\My Adobe Presentations\ece552_14b_pipeline_exceptions\data\asimages\{0EEDEEC7-D27B-4FB2-B657-28D8B10CF782}_4.png&quot;/&gt;&lt;left val=&quot;24&quot;/&gt;&lt;top val=&quot;119&quot;/&gt;&lt;width val=&quot;659&quot;/&gt;&lt;height val=&quot;363&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PSNARRATION" val="12,1995011503,C:\Users\Mikko\Box Sync\classes\552\Video Lectures\ece552_14b_pipeline_exceptions_pptx\Media.ppcx"/>
  <p:tag name="HTML_SHAPEINFO" val="&lt;SlideThumbPath val=&quot;Slide5.PNG&quot;/&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quot;/&gt;&lt;isInvalidForFieldText val=&quot;0&quot;/&gt;&lt;Image&gt;&lt;filename val=&quot;C:\Users\Mikko\Documents\My Adobe Presentations\ece552_14b_pipeline_exceptions\data\asimages\{02DEFA9D-FE1A-4E60-939D-30F7291190DE}_5.png&quot;/&gt;&lt;left val=&quot;35&quot;/&gt;&lt;top val=&quot;21&quot;/&gt;&lt;width val=&quot;588&quot;/&gt;&lt;height val=&quot;98&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6&quot;/&gt;&lt;lineCharCount val=&quot;48&quot;/&gt;&lt;lineCharCount val=&quot;48&quot;/&gt;&lt;lineCharCount val=&quot;20&quot;/&gt;&lt;lineCharCount val=&quot;34&quot;/&gt;&lt;lineCharCount val=&quot;38&quot;/&gt;&lt;lineCharCount val=&quot;45&quot;/&gt;&lt;lineCharCount val=&quot;42&quot;/&gt;&lt;/TableIndex&gt;&lt;/ShapeTextInfo&gt;"/>
  <p:tag name="HTML_SHAPEINFO" val="&lt;ThreeDShapeInfo&gt;&lt;uuid val=&quot;&quot;/&gt;&lt;isInvalidForFieldText val=&quot;0&quot;/&gt;&lt;Image&gt;&lt;filename val=&quot;C:\Users\Mikko\Documents\My Adobe Presentations\ece552_14b_pipeline_exceptions\data\asimages\{06096BD2-2412-4153-8ABD-75BB9983FBA3}_5.png&quot;/&gt;&lt;left val=&quot;27&quot;/&gt;&lt;top val=&quot;120&quot;/&gt;&lt;width val=&quot;657&quot;/&gt;&lt;height val=&quot;362&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PSNARRATION" val="13,1995011503,C:\Users\Mikko\Box Sync\classes\552\Video Lectures\ece552_14b_pipeline_exceptions_pptx\Media.ppcx"/>
  <p:tag name="HTML_SHAPEINFO" val="&lt;SlideThumbPath val=&quot;Slide6.PNG&quot;/&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quot;/&gt;&lt;isInvalidForFieldText val=&quot;0&quot;/&gt;&lt;Image&gt;&lt;filename val=&quot;C:\Users\Mikko\Documents\My Adobe Presentations\ece552_14b_pipeline_exceptions\data\asimages\{90C2292E-D11A-4AFE-AE9B-776BDF31F0DC}_6.png&quot;/&gt;&lt;left val=&quot;35&quot;/&gt;&lt;top val=&quot;21&quot;/&gt;&lt;width val=&quot;588&quot;/&gt;&lt;height val=&quot;98&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9&quot;/&gt;&lt;lineCharCount val=&quot;27&quot;/&gt;&lt;lineCharCount val=&quot;35&quot;/&gt;&lt;lineCharCount val=&quot;34&quot;/&gt;&lt;lineCharCount val=&quot;20&quot;/&gt;&lt;lineCharCount val=&quot;20&quot;/&gt;&lt;lineCharCount val=&quot;30&quot;/&gt;&lt;lineCharCount val=&quot;34&quot;/&gt;&lt;/TableIndex&gt;&lt;/ShapeTextInfo&gt;"/>
  <p:tag name="HTML_SHAPEINFO" val="&lt;ThreeDShapeInfo&gt;&lt;uuid val=&quot;&quot;/&gt;&lt;isInvalidForFieldText val=&quot;0&quot;/&gt;&lt;Image&gt;&lt;filename val=&quot;C:\Users\Mikko\Documents\My Adobe Presentations\ece552_14b_pipeline_exceptions\data\asimages\{9EC08CD9-7314-4DA5-8AA9-0BD0A428C5CE}_6.png&quot;/&gt;&lt;left val=&quot;24&quot;/&gt;&lt;top val=&quot;112&quot;/&gt;&lt;width val=&quot;659&quot;/&gt;&lt;height val=&quot;370&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PSNARRATION" val="14,1995011503,C:\Users\Mikko\Box Sync\classes\552\Video Lectures\ece552_14b_pipeline_exceptions_pptx\Media.ppcx"/>
  <p:tag name="HTML_SHAPEINFO" val="&lt;SlideThumbPath val=&quot;Slide7.PNG&quot;/&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 name="HTML_SHAPEINFO" val="&lt;ThreeDShapeInfo&gt;&lt;uuid val=&quot;&quot;/&gt;&lt;isInvalidForFieldText val=&quot;0&quot;/&gt;&lt;Image&gt;&lt;filename val=&quot;C:\Users\Mikko\Documents\My Adobe Presentations\ece552_14b_pipeline_exceptions\data\asimages\{C6EAA5E2-C51C-438D-8AFB-7595B670C997}_7.png&quot;/&gt;&lt;left val=&quot;35&quot;/&gt;&lt;top val=&quot;21&quot;/&gt;&lt;width val=&quot;588&quot;/&gt;&lt;height val=&quot;98&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26&quot;/&gt;&lt;lineCharCount val=&quot;40&quot;/&gt;&lt;lineCharCount val=&quot;18&quot;/&gt;&lt;lineCharCount val=&quot;40&quot;/&gt;&lt;lineCharCount val=&quot;11&quot;/&gt;&lt;lineCharCount val=&quot;44&quot;/&gt;&lt;lineCharCount val=&quot;18&quot;/&gt;&lt;lineCharCount val=&quot;32&quot;/&gt;&lt;/TableIndex&gt;&lt;/ShapeTextInfo&gt;"/>
  <p:tag name="HTML_SHAPEINFO" val="&lt;ThreeDShapeInfo&gt;&lt;uuid val=&quot;&quot;/&gt;&lt;isInvalidForFieldText val=&quot;0&quot;/&gt;&lt;Image&gt;&lt;filename val=&quot;C:\Users\Mikko\Documents\My Adobe Presentations\ece552_14b_pipeline_exceptions\data\asimages\{8E234536-2FC7-4CA5-954A-5F3A201279AB}_7.png&quot;/&gt;&lt;left val=&quot;24&quot;/&gt;&lt;top val=&quot;112&quot;/&gt;&lt;width val=&quot;659&quot;/&gt;&lt;height val=&quot;370&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PSNARRATION" val="15,1995011503,C:\Users\Mikko\Box Sync\classes\552\Video Lectures\ece552_14b_pipeline_exceptions_pptx\Media.ppcx"/>
  <p:tag name="HTML_SHAPEINFO" val="&lt;SlideThumbPath val=&quot;Slide8.PNG&quot;/&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quot;/&gt;&lt;isInvalidForFieldText val=&quot;0&quot;/&gt;&lt;Image&gt;&lt;filename val=&quot;C:\Users\Mikko\Documents\My Adobe Presentations\ece552_14b_pipeline_exceptions\data\asimages\{2F83AEE5-4D7D-45FC-BFE9-9954D8B6412C}_8.png&quot;/&gt;&lt;left val=&quot;35&quot;/&gt;&lt;top val=&quot;21&quot;/&gt;&lt;width val=&quot;588&quot;/&gt;&lt;height val=&quot;98&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8&quot;/&gt;&lt;lineCharCount val=&quot;9&quot;/&gt;&lt;lineCharCount val=&quot;24&quot;/&gt;&lt;lineCharCount val=&quot;22&quot;/&gt;&lt;lineCharCount val=&quot;24&quot;/&gt;&lt;lineCharCount val=&quot;17&quot;/&gt;&lt;lineCharCount val=&quot;30&quot;/&gt;&lt;lineCharCount val=&quot;60&quot;/&gt;&lt;lineCharCount val=&quot;38&quot;/&gt;&lt;/TableIndex&gt;&lt;/ShapeTextInfo&gt;"/>
  <p:tag name="HTML_SHAPEINFO" val="&lt;ThreeDShapeInfo&gt;&lt;uuid val=&quot;&quot;/&gt;&lt;isInvalidForFieldText val=&quot;0&quot;/&gt;&lt;Image&gt;&lt;filename val=&quot;C:\Users\Mikko\Documents\My Adobe Presentations\ece552_14b_pipeline_exceptions\data\asimages\{41CACC9D-F812-4FED-9294-7B8E361F86B1}_8.png&quot;/&gt;&lt;left val=&quot;27&quot;/&gt;&lt;top val=&quot;114&quot;/&gt;&lt;width val=&quot;657&quot;/&gt;&lt;height val=&quot;368&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PSNARRATION" val="19,1995011503,C:\Users\Mikko\Box Sync\classes\552\Video Lectures\ece552_14b_pipeline_exceptions_pptx\Media.ppcx"/>
  <p:tag name="HTML_SHAPEINFO" val="&lt;SlideThumbPath val=&quot;Slide9.PNG&quot;/&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 name="HTML_SHAPEINFO" val="&lt;ThreeDShapeInfo&gt;&lt;uuid val=&quot;&quot;/&gt;&lt;isInvalidForFieldText val=&quot;0&quot;/&gt;&lt;Image&gt;&lt;filename val=&quot;C:\Users\Mikko\Documents\My Adobe Presentations\ece552_14b_pipeline_exceptions\data\asimages\{EF9D336C-5510-4636-80D4-6B880ACBE309}_9.png&quot;/&gt;&lt;left val=&quot;25&quot;/&gt;&lt;top val=&quot;21&quot;/&gt;&lt;width val=&quot;609&quot;/&gt;&lt;height val=&quot;93&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Mikko\Documents\My Adobe Presentations\ece552_14b_pipeline_exceptions\data\asimages\{0E93772F-BD57-445D-8F9C-AE455AA041B4}_9.png&quot;/&gt;&lt;left val=&quot;599&quot;/&gt;&lt;top val=&quot;500&quot;/&gt;&lt;width val=&quot;84&quot;/&gt;&lt;height val=&quot;29&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PSNARRATION" val="18,1995011503,C:\Users\Mikko\Box Sync\classes\552\Video Lectures\ece552_14b_pipeline_exceptions_pptx\Media.ppcx"/>
  <p:tag name="HTML_SHAPEINFO" val="&lt;SlideThumbPath val=&quot;Slide10.PNG&quot;/&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quot;/&gt;&lt;isInvalidForFieldText val=&quot;0&quot;/&gt;&lt;Image&gt;&lt;filename val=&quot;C:\Users\Mikko\Documents\My Adobe Presentations\ece552_14b_pipeline_exceptions\data\asimages\{32427EA3-9135-4B7E-AAA2-F7683A1A0C93}_10.png&quot;/&gt;&lt;left val=&quot;35&quot;/&gt;&lt;top val=&quot;21&quot;/&gt;&lt;width val=&quot;588&quot;/&gt;&lt;height val=&quot;98&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41&quot;/&gt;&lt;/TableIndex&gt;&lt;/ShapeTextInfo&gt;"/>
  <p:tag name="HTML_SHAPEINFO" val="&lt;ThreeDShapeInfo&gt;&lt;uuid val=&quot;&quot;/&gt;&lt;isInvalidForFieldText val=&quot;0&quot;/&gt;&lt;Image&gt;&lt;filename val=&quot;C:\Users\Mikko\Documents\My Adobe Presentations\ece552_14b_pipeline_exceptions\data\asimages\{EAEB955C-80B6-4DC4-B077-2CEE2D994EF1}_10.png&quot;/&gt;&lt;left val=&quot;42&quot;/&gt;&lt;top val=&quot;107&quot;/&gt;&lt;width val=&quot;623&quot;/&gt;&lt;height val=&quot;336&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Lecture Notes 55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Notes 552</Template>
  <TotalTime>5712</TotalTime>
  <Words>347</Words>
  <Application>Microsoft Office PowerPoint</Application>
  <PresentationFormat>On-screen Show (4:3)</PresentationFormat>
  <Paragraphs>82</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Lecture Notes 552</vt:lpstr>
      <vt:lpstr>ECE/CS 552:  Pipelining and Exceptions</vt:lpstr>
      <vt:lpstr>Exceptions</vt:lpstr>
      <vt:lpstr>Exceptions</vt:lpstr>
      <vt:lpstr>Exceptions: Big Picture</vt:lpstr>
      <vt:lpstr>Exceptions: Hardware</vt:lpstr>
      <vt:lpstr>Exceptions: Software</vt:lpstr>
      <vt:lpstr>Exceptions: Software, cont’d</vt:lpstr>
      <vt:lpstr>Implementing Exceptions</vt:lpstr>
      <vt:lpstr>Pipeline With Exceptions (Fig 4.66)</vt:lpstr>
      <vt:lpstr>Summary and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Mikko Lipasti</dc:creator>
  <cp:lastModifiedBy>Mikko Lipasti</cp:lastModifiedBy>
  <cp:revision>158</cp:revision>
  <cp:lastPrinted>1601-01-01T00:00:00Z</cp:lastPrinted>
  <dcterms:created xsi:type="dcterms:W3CDTF">1601-01-01T00:00:00Z</dcterms:created>
  <dcterms:modified xsi:type="dcterms:W3CDTF">2018-02-22T16:52:31Z</dcterms:modified>
</cp:coreProperties>
</file>