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Default Extension="tiff" ContentType="image/tiff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2"/>
  </p:notesMasterIdLst>
  <p:handoutMasterIdLst>
    <p:handoutMasterId r:id="rId43"/>
  </p:handoutMasterIdLst>
  <p:sldIdLst>
    <p:sldId id="256" r:id="rId2"/>
    <p:sldId id="619" r:id="rId3"/>
    <p:sldId id="620" r:id="rId4"/>
    <p:sldId id="621" r:id="rId5"/>
    <p:sldId id="622" r:id="rId6"/>
    <p:sldId id="623" r:id="rId7"/>
    <p:sldId id="539" r:id="rId8"/>
    <p:sldId id="625" r:id="rId9"/>
    <p:sldId id="626" r:id="rId10"/>
    <p:sldId id="627" r:id="rId11"/>
    <p:sldId id="628" r:id="rId12"/>
    <p:sldId id="629" r:id="rId13"/>
    <p:sldId id="630" r:id="rId14"/>
    <p:sldId id="631" r:id="rId15"/>
    <p:sldId id="632" r:id="rId16"/>
    <p:sldId id="633" r:id="rId17"/>
    <p:sldId id="672" r:id="rId18"/>
    <p:sldId id="634" r:id="rId19"/>
    <p:sldId id="673" r:id="rId20"/>
    <p:sldId id="641" r:id="rId21"/>
    <p:sldId id="642" r:id="rId22"/>
    <p:sldId id="643" r:id="rId23"/>
    <p:sldId id="644" r:id="rId24"/>
    <p:sldId id="645" r:id="rId25"/>
    <p:sldId id="646" r:id="rId26"/>
    <p:sldId id="647" r:id="rId27"/>
    <p:sldId id="648" r:id="rId28"/>
    <p:sldId id="649" r:id="rId29"/>
    <p:sldId id="650" r:id="rId30"/>
    <p:sldId id="651" r:id="rId31"/>
    <p:sldId id="652" r:id="rId32"/>
    <p:sldId id="653" r:id="rId33"/>
    <p:sldId id="654" r:id="rId34"/>
    <p:sldId id="655" r:id="rId35"/>
    <p:sldId id="656" r:id="rId36"/>
    <p:sldId id="657" r:id="rId37"/>
    <p:sldId id="658" r:id="rId38"/>
    <p:sldId id="659" r:id="rId39"/>
    <p:sldId id="660" r:id="rId40"/>
    <p:sldId id="674" r:id="rId41"/>
  </p:sldIdLst>
  <p:sldSz cx="9144000" cy="6858000" type="screen4x3"/>
  <p:notesSz cx="7010400" cy="92964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3300"/>
    <a:srgbClr val="660066"/>
    <a:srgbClr val="000000"/>
    <a:srgbClr val="006600"/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78" d="100"/>
          <a:sy n="78" d="100"/>
        </p:scale>
        <p:origin x="-3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328" y="-90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10" Type="http://schemas.openxmlformats.org/officeDocument/2006/relationships/image" Target="../media/image63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6" Type="http://schemas.openxmlformats.org/officeDocument/2006/relationships/image" Target="../media/image69.emf"/><Relationship Id="rId11" Type="http://schemas.openxmlformats.org/officeDocument/2006/relationships/image" Target="../media/image74.emf"/><Relationship Id="rId5" Type="http://schemas.openxmlformats.org/officeDocument/2006/relationships/image" Target="../media/image68.emf"/><Relationship Id="rId10" Type="http://schemas.openxmlformats.org/officeDocument/2006/relationships/image" Target="../media/image73.emf"/><Relationship Id="rId4" Type="http://schemas.openxmlformats.org/officeDocument/2006/relationships/image" Target="../media/image67.emf"/><Relationship Id="rId9" Type="http://schemas.openxmlformats.org/officeDocument/2006/relationships/image" Target="../media/image72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77.emf"/><Relationship Id="rId7" Type="http://schemas.openxmlformats.org/officeDocument/2006/relationships/image" Target="../media/image81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10" Type="http://schemas.openxmlformats.org/officeDocument/2006/relationships/image" Target="../media/image92.wmf"/><Relationship Id="rId4" Type="http://schemas.openxmlformats.org/officeDocument/2006/relationships/image" Target="../media/image86.emf"/><Relationship Id="rId9" Type="http://schemas.openxmlformats.org/officeDocument/2006/relationships/image" Target="../media/image9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41" tIns="46770" rIns="93541" bIns="46770" numCol="1" anchor="t" anchorCtr="0" compatLnSpc="1">
            <a:prstTxWarp prst="textNoShape">
              <a:avLst/>
            </a:prstTxWarp>
          </a:bodyPr>
          <a:lstStyle>
            <a:lvl1pPr defTabSz="93503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41" tIns="46770" rIns="93541" bIns="46770" numCol="1" anchor="t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651250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41" tIns="46770" rIns="93541" bIns="46770" numCol="1" anchor="b" anchorCtr="0" compatLnSpc="1">
            <a:prstTxWarp prst="textNoShape">
              <a:avLst/>
            </a:prstTxWarp>
          </a:bodyPr>
          <a:lstStyle>
            <a:lvl1pPr defTabSz="935038" eaLnBrk="0" hangingPunct="0">
              <a:defRPr sz="1200"/>
            </a:lvl1pPr>
          </a:lstStyle>
          <a:p>
            <a:pPr>
              <a:defRPr/>
            </a:pPr>
            <a:r>
              <a:rPr lang="en-US"/>
              <a:t>ECE/CS 552: Introduction To Computer Architecture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41" tIns="46770" rIns="93541" bIns="46770" numCol="1" anchor="b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200"/>
            </a:lvl1pPr>
          </a:lstStyle>
          <a:p>
            <a:pPr>
              <a:defRPr/>
            </a:pPr>
            <a:fld id="{5D5FD6B1-CF82-424A-AAEE-6A07C96C1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41" tIns="46770" rIns="93541" bIns="46770" numCol="1" anchor="t" anchorCtr="0" compatLnSpc="1">
            <a:prstTxWarp prst="textNoShape">
              <a:avLst/>
            </a:prstTxWarp>
          </a:bodyPr>
          <a:lstStyle>
            <a:lvl1pPr defTabSz="93503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41" tIns="46770" rIns="93541" bIns="46770" numCol="1" anchor="t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1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41" tIns="46770" rIns="93541" bIns="46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41" tIns="46770" rIns="93541" bIns="46770" numCol="1" anchor="b" anchorCtr="0" compatLnSpc="1">
            <a:prstTxWarp prst="textNoShape">
              <a:avLst/>
            </a:prstTxWarp>
          </a:bodyPr>
          <a:lstStyle>
            <a:lvl1pPr defTabSz="93503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41" tIns="46770" rIns="93541" bIns="46770" numCol="1" anchor="b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200"/>
            </a:lvl1pPr>
          </a:lstStyle>
          <a:p>
            <a:pPr>
              <a:defRPr/>
            </a:pPr>
            <a:fld id="{D5530C18-CDF2-4E69-89C2-81A692C63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18AB7-2223-4B0D-985A-8101596716A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2136F-83DA-485D-A8C0-3F727248693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2136F-83DA-485D-A8C0-3F727248693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Ring resonator is photonic magnet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2136F-83DA-485D-A8C0-3F727248693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hard to quantify</a:t>
            </a:r>
            <a:r>
              <a:rPr lang="en-US" baseline="0" dirty="0" smtClean="0"/>
              <a:t> complexity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-p64 -i10 -t50000</a:t>
            </a:r>
          </a:p>
          <a:p>
            <a:endParaRPr lang="en-US" dirty="0" smtClean="0"/>
          </a:p>
          <a:p>
            <a:pPr defTabSz="9286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Traffic: Randomness</a:t>
            </a:r>
            <a:r>
              <a:rPr lang="en-US" baseline="0" dirty="0" smtClean="0"/>
              <a:t> in: byte from shared list, whether it will be read or written(don’t say: the makeup of the block it is in (r/w/etc))</a:t>
            </a:r>
            <a:endParaRPr lang="en-US" dirty="0" smtClean="0"/>
          </a:p>
          <a:p>
            <a:r>
              <a:rPr lang="en-US" dirty="0" smtClean="0"/>
              <a:t>Timing: Small randomness</a:t>
            </a:r>
            <a:r>
              <a:rPr lang="en-US" baseline="0" dirty="0" smtClean="0"/>
              <a:t> w/ each </a:t>
            </a:r>
            <a:r>
              <a:rPr lang="en-US" baseline="0" dirty="0" err="1" smtClean="0"/>
              <a:t>xbar</a:t>
            </a:r>
            <a:r>
              <a:rPr lang="en-US" baseline="0" dirty="0" smtClean="0"/>
              <a:t> access, large randomness with some probability (10%, 500 cycles)</a:t>
            </a:r>
          </a:p>
          <a:p>
            <a:endParaRPr lang="en-US" dirty="0" smtClean="0"/>
          </a:p>
          <a:p>
            <a:r>
              <a:rPr lang="en-US" dirty="0" smtClean="0"/>
              <a:t>Traffic random:</a:t>
            </a:r>
          </a:p>
          <a:p>
            <a:r>
              <a:rPr lang="en-US" dirty="0" smtClean="0"/>
              <a:t>------------------</a:t>
            </a:r>
          </a:p>
          <a:p>
            <a:r>
              <a:rPr lang="en-US" dirty="0" smtClean="0"/>
              <a:t>Random 10% of bytes were all write</a:t>
            </a:r>
          </a:p>
          <a:p>
            <a:r>
              <a:rPr lang="en-US" dirty="0" smtClean="0"/>
              <a:t>Random 90% of bytes</a:t>
            </a:r>
            <a:r>
              <a:rPr lang="en-US" baseline="0" dirty="0" smtClean="0"/>
              <a:t> were all read</a:t>
            </a:r>
          </a:p>
          <a:p>
            <a:r>
              <a:rPr lang="en-US" baseline="0" dirty="0" smtClean="0"/>
              <a:t>Randomly choose next block</a:t>
            </a:r>
            <a:endParaRPr lang="en-US" dirty="0" smtClean="0"/>
          </a:p>
          <a:p>
            <a:r>
              <a:rPr lang="en-US" dirty="0" smtClean="0"/>
              <a:t> when = </a:t>
            </a:r>
            <a:r>
              <a:rPr lang="en-US" dirty="0" err="1" smtClean="0"/>
              <a:t>i</a:t>
            </a:r>
            <a:r>
              <a:rPr lang="en-US" dirty="0" smtClean="0"/>
              <a:t> + rand() % </a:t>
            </a:r>
            <a:r>
              <a:rPr lang="en-US" dirty="0" err="1" smtClean="0"/>
              <a:t>max_spacing</a:t>
            </a:r>
            <a:r>
              <a:rPr lang="en-US" dirty="0" smtClean="0"/>
              <a:t>; </a:t>
            </a:r>
          </a:p>
          <a:p>
            <a:r>
              <a:rPr lang="en-US" dirty="0" smtClean="0"/>
              <a:t>POISSON</a:t>
            </a:r>
            <a:r>
              <a:rPr lang="en-US" baseline="0" dirty="0" smtClean="0"/>
              <a:t> BUT NOT BINARY?</a:t>
            </a:r>
          </a:p>
          <a:p>
            <a:r>
              <a:rPr lang="en-US" baseline="0" dirty="0" smtClean="0"/>
              <a:t>Timing random:</a:t>
            </a:r>
          </a:p>
          <a:p>
            <a:r>
              <a:rPr lang="en-US" baseline="0" dirty="0" smtClean="0"/>
              <a:t>------------------</a:t>
            </a:r>
          </a:p>
          <a:p>
            <a:r>
              <a:rPr lang="en-US" baseline="0" dirty="0" smtClean="0"/>
              <a:t>Random delay @ </a:t>
            </a:r>
            <a:r>
              <a:rPr lang="en-US" baseline="0" dirty="0" err="1" smtClean="0"/>
              <a:t>xbar</a:t>
            </a:r>
            <a:r>
              <a:rPr lang="en-US" baseline="0" dirty="0" smtClean="0"/>
              <a:t>, 90% time small 0 or 1 cycle delay, 10% of time big delay 500 cycles</a:t>
            </a:r>
          </a:p>
          <a:p>
            <a:r>
              <a:rPr lang="en-US" dirty="0" err="1" smtClean="0"/>
              <a:t>pts.xbar.prob_big_delay</a:t>
            </a:r>
            <a:r>
              <a:rPr lang="en-US" dirty="0" smtClean="0"/>
              <a:t> = 10</a:t>
            </a:r>
          </a:p>
          <a:p>
            <a:r>
              <a:rPr lang="en-US" dirty="0" err="1" smtClean="0"/>
              <a:t>pts.xbar.max_big_delay</a:t>
            </a:r>
            <a:r>
              <a:rPr lang="en-US" dirty="0" smtClean="0"/>
              <a:t> = 40000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2136F-83DA-485D-A8C0-3F727248693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Density – 8 and .25 global wires can </a:t>
            </a:r>
            <a:r>
              <a:rPr lang="en-US" dirty="0" err="1" smtClean="0">
                <a:latin typeface="+mn-lt"/>
              </a:rPr>
              <a:t>fitin</a:t>
            </a:r>
            <a:r>
              <a:rPr lang="en-US" dirty="0" smtClean="0">
                <a:latin typeface="+mn-lt"/>
              </a:rPr>
              <a:t> one waveguide… we fit 64 wavelengths.  We win.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Transistor dimensions specified as Width /</a:t>
            </a:r>
          </a:p>
          <a:p>
            <a:r>
              <a:rPr lang="en-US" dirty="0" smtClean="0">
                <a:latin typeface="+mn-lt"/>
              </a:rPr>
              <a:t>Length</a:t>
            </a:r>
          </a:p>
          <a:p>
            <a:r>
              <a:rPr lang="en-US" dirty="0" smtClean="0">
                <a:latin typeface="+mn-lt"/>
              </a:rPr>
              <a:t>– Minimum size 4λ / 2λ, sometimes called 1 unit</a:t>
            </a:r>
          </a:p>
          <a:p>
            <a:r>
              <a:rPr lang="en-US" dirty="0" smtClean="0">
                <a:latin typeface="+mn-lt"/>
              </a:rPr>
              <a:t>– In </a:t>
            </a:r>
            <a:r>
              <a:rPr lang="en-US" i="1" dirty="0" smtClean="0">
                <a:latin typeface="+mn-lt"/>
              </a:rPr>
              <a:t>f = 0.6 </a:t>
            </a:r>
            <a:r>
              <a:rPr lang="en-US" i="1" dirty="0" err="1" smtClean="0">
                <a:latin typeface="+mn-lt"/>
              </a:rPr>
              <a:t>μm</a:t>
            </a:r>
            <a:r>
              <a:rPr lang="en-US" i="1" dirty="0" smtClean="0">
                <a:latin typeface="+mn-lt"/>
              </a:rPr>
              <a:t> process, this is 1.2 </a:t>
            </a:r>
            <a:r>
              <a:rPr lang="en-US" i="1" dirty="0" err="1" smtClean="0">
                <a:latin typeface="+mn-lt"/>
              </a:rPr>
              <a:t>μm</a:t>
            </a:r>
            <a:r>
              <a:rPr lang="en-US" i="1" dirty="0" smtClean="0">
                <a:latin typeface="+mn-lt"/>
              </a:rPr>
              <a:t> wide, 0.6</a:t>
            </a:r>
          </a:p>
          <a:p>
            <a:r>
              <a:rPr lang="el-GR" dirty="0" smtClean="0">
                <a:latin typeface="+mn-lt"/>
              </a:rPr>
              <a:t>μ</a:t>
            </a:r>
            <a:r>
              <a:rPr lang="en-US" dirty="0" smtClean="0">
                <a:latin typeface="+mn-lt"/>
              </a:rPr>
              <a:t>m long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40 nm width at level 1, is 12 wires worth.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2136F-83DA-485D-A8C0-3F72724869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267E8-E530-4DB3-8B44-0E2CC6FDC3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21A0-A9B4-4773-BAB4-A49CF6B883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21A0-A9B4-4773-BAB4-A49CF6B8836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0EDDB-EDDE-4199-83FC-BD4EE33A237E}" type="slidenum">
              <a:rPr lang="en-US" smtClean="0">
                <a:latin typeface="Tahoma" pitchFamily="34" charset="0"/>
              </a:rPr>
              <a:pPr/>
              <a:t>20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86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/>
              <a:t>rules that govern the reading/writing of cached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2136F-83DA-485D-A8C0-3F727248693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Grey states -- Get</a:t>
            </a:r>
            <a:r>
              <a:rPr lang="en-US" baseline="0" dirty="0" smtClean="0"/>
              <a:t> intervention while doing writeback.  </a:t>
            </a:r>
          </a:p>
          <a:p>
            <a:r>
              <a:rPr lang="en-US" baseline="0" dirty="0" smtClean="0"/>
              <a:t>Grey0 = got intervention, </a:t>
            </a:r>
            <a:r>
              <a:rPr lang="en-US" baseline="0" dirty="0" err="1" smtClean="0"/>
              <a:t>dunno</a:t>
            </a:r>
            <a:r>
              <a:rPr lang="en-US" baseline="0" dirty="0" smtClean="0"/>
              <a:t> what to do with it, waiting for message from directory</a:t>
            </a:r>
          </a:p>
          <a:p>
            <a:r>
              <a:rPr lang="en-US" baseline="0" dirty="0" smtClean="0"/>
              <a:t>Grey1 = got message from directory of race, waiting for intervention</a:t>
            </a:r>
          </a:p>
          <a:p>
            <a:r>
              <a:rPr lang="en-US" baseline="0" dirty="0" smtClean="0"/>
              <a:t>Grey0/1 = reordering of intervention and directory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2136F-83DA-485D-A8C0-3F727248693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Specifying hard enough, verifying harder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2136F-83DA-485D-A8C0-3F727248693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Hill, Lipasti</a:t>
            </a: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D4D50EEC-507F-44A5-BB0E-4AF1D992A982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Hill, Lipasti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7861BB4-7189-443B-8B88-112E74207C22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Hill, Lipasti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B4C5700-1813-4FC9-B73B-4E3154933B5B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Hill, Lipasti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818B01A-DB83-44D7-8562-E9D08C90E326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Hill, Lipasti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D6D7353-B90E-4C5B-96CA-3C0592BA56A5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Hill, Lipasti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FA485EC-8A1C-402A-ACF8-FE62F6C361E1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Hill, Lipasti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77F5E89-A168-423C-BF86-E69114E4625D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Hill, Lipasti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E68632F-7990-4B5F-9912-7B0AC9D27ACA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Hill, Lipasti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06FE66C-3679-491E-A6D7-F57894C71145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Hill, Lipasti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E35C3D5-0F07-439D-B8D5-C98DBB82BD53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Hill, Lipasti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88F1110-FEE1-4729-ACF9-4A6E6A96F378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© Hill, Lipasti</a:t>
            </a:r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+mj-lt"/>
              </a:defRPr>
            </a:lvl2pPr>
          </a:lstStyle>
          <a:p>
            <a:pPr lvl="1">
              <a:defRPr/>
            </a:pPr>
            <a:fld id="{8E6A0A91-7DB7-4786-B565-9E2B427AFEFE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oleObject" Target="file:///C:\Users\vantreas\interviews\Desktop\thesis\talk\figs\atomic.vsd\Drawing\~Substrate_a" TargetMode="Externa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ntreas\interviews\Desktop\thesis\talk\figs\atomic.vsd\Drawing\~Substrate_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1.jpe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5" Type="http://schemas.openxmlformats.org/officeDocument/2006/relationships/oleObject" Target="interviews/figs/atomic.vsd/Drawing/~MSI%20only" TargetMode="External"/><Relationship Id="rId4" Type="http://schemas.openxmlformats.org/officeDocument/2006/relationships/oleObject" Target="thesis/talk/figs/atomic.vsd/Drawing/~Substrate_a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vantreas\Desktop\thesis\talk\figs\tokens.vsd\Drawing\~anim_a3" TargetMode="External"/><Relationship Id="rId13" Type="http://schemas.openxmlformats.org/officeDocument/2006/relationships/oleObject" Target="file:///C:\Users\vantreas\Desktop\thesis\talk\figs\tokens.vsd\Drawing\~anim_a8" TargetMode="External"/><Relationship Id="rId3" Type="http://schemas.openxmlformats.org/officeDocument/2006/relationships/slideLayout" Target="../slideLayouts/slideLayout2.xml"/><Relationship Id="rId7" Type="http://schemas.openxmlformats.org/officeDocument/2006/relationships/oleObject" Target="file:///C:\Users\vantreas\Desktop\thesis\talk\figs\tokens.vsd\Drawing\~anim_a2" TargetMode="External"/><Relationship Id="rId12" Type="http://schemas.openxmlformats.org/officeDocument/2006/relationships/oleObject" Target="file:///C:\Users\vantreas\Desktop\thesis\talk\figs\tokens.vsd\Drawing\~anim_a7" TargetMode="Externa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C:\Users\vantreas\Desktop\thesis\talk\figs\tokens.vsd\Drawing\~anim_a1" TargetMode="External"/><Relationship Id="rId11" Type="http://schemas.openxmlformats.org/officeDocument/2006/relationships/oleObject" Target="file:///C:\Users\vantreas\Desktop\thesis\talk\figs\tokens.vsd\Drawing\~anim_a6" TargetMode="External"/><Relationship Id="rId5" Type="http://schemas.openxmlformats.org/officeDocument/2006/relationships/oleObject" Target="file:///C:\Users\vantreas\Desktop\thesis\talk\figs\tokens.vsd\Drawing\~anim_a0" TargetMode="External"/><Relationship Id="rId10" Type="http://schemas.openxmlformats.org/officeDocument/2006/relationships/oleObject" Target="file:///C:\Users\vantreas\Desktop\thesis\talk\figs\tokens.vsd\Drawing\~anim_a5" TargetMode="External"/><Relationship Id="rId4" Type="http://schemas.openxmlformats.org/officeDocument/2006/relationships/oleObject" Target="file:///C:\Users\vantreas\Desktop\thesis\talk\figs\tokens.vsd\Drawing\~anim_a0a" TargetMode="External"/><Relationship Id="rId9" Type="http://schemas.openxmlformats.org/officeDocument/2006/relationships/oleObject" Target="file:///C:\Users\vantreas\Desktop\thesis\talk\figs\tokens.vsd\Drawing\~anim_a4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vantreas\Desktop\thesis\talk\figs\tokens.vsd\Drawing\~anim_b3" TargetMode="External"/><Relationship Id="rId13" Type="http://schemas.openxmlformats.org/officeDocument/2006/relationships/oleObject" Target="file:///C:\Users\vantreas\Desktop\thesis\talk\figs\tokens.vsd\Drawing\~anim_b8" TargetMode="External"/><Relationship Id="rId3" Type="http://schemas.openxmlformats.org/officeDocument/2006/relationships/notesSlide" Target="../notesSlides/notesSlide11.xml"/><Relationship Id="rId7" Type="http://schemas.openxmlformats.org/officeDocument/2006/relationships/oleObject" Target="file:///C:\Users\vantreas\Desktop\thesis\talk\figs\tokens.vsd\Drawing\~anim_b2" TargetMode="External"/><Relationship Id="rId12" Type="http://schemas.openxmlformats.org/officeDocument/2006/relationships/oleObject" Target="file:///C:\Users\vantreas\Desktop\thesis\talk\figs\tokens.vsd\Drawing\~anim_b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C:\Users\vantreas\Desktop\thesis\talk\figs\tokens.vsd\Drawing\~anim_b1" TargetMode="External"/><Relationship Id="rId11" Type="http://schemas.openxmlformats.org/officeDocument/2006/relationships/oleObject" Target="file:///C:\Users\vantreas\Desktop\thesis\talk\figs\tokens.vsd\Drawing\~anim_b6" TargetMode="External"/><Relationship Id="rId5" Type="http://schemas.openxmlformats.org/officeDocument/2006/relationships/oleObject" Target="file:///C:\Users\vantreas\Desktop\thesis\talk\figs\tokens.vsd\Drawing\~ringLegend_half" TargetMode="External"/><Relationship Id="rId10" Type="http://schemas.openxmlformats.org/officeDocument/2006/relationships/oleObject" Target="file:///C:\Users\vantreas\Desktop\thesis\talk\figs\tokens.vsd\Drawing\~anim_b5" TargetMode="External"/><Relationship Id="rId4" Type="http://schemas.openxmlformats.org/officeDocument/2006/relationships/oleObject" Target="file:///C:\Users\vantreas\Desktop\thesis\talk\figs\tokens.vsd\Drawing\~anim_b0" TargetMode="External"/><Relationship Id="rId9" Type="http://schemas.openxmlformats.org/officeDocument/2006/relationships/oleObject" Target="file:///C:\Users\vantreas\Desktop\thesis\talk\figs\tokens.vsd\Drawing\~anim_b4" TargetMode="External"/><Relationship Id="rId14" Type="http://schemas.openxmlformats.org/officeDocument/2006/relationships/oleObject" Target="file:///C:\Users\vantreas\Desktop\thesis\talk\figs\tokens.vsd\Drawing\~anim_b9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vantreas\Desktop\thesis\talk\figs\tokens.vsd\Drawing\~anim_c0" TargetMode="External"/><Relationship Id="rId3" Type="http://schemas.openxmlformats.org/officeDocument/2006/relationships/slideLayout" Target="../slideLayouts/slideLayout2.xml"/><Relationship Id="rId7" Type="http://schemas.openxmlformats.org/officeDocument/2006/relationships/oleObject" Target="file:///C:\Users\vantreas\Desktop\thesis\talk\figs\tokens.vsd\Drawing\~anim_c0a" TargetMode="External"/><Relationship Id="rId12" Type="http://schemas.openxmlformats.org/officeDocument/2006/relationships/oleObject" Target="file:///C:\Users\vantreas\Desktop\thesis\talk\figs\tokens.vsd\Drawing\~anim_c4" TargetMode="Externa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oleObject" Target="file:///C:\Users\vantreas\Desktop\thesis\talk\figs\tokens.vsd\Drawing\~ringLegend_new" TargetMode="External"/><Relationship Id="rId11" Type="http://schemas.openxmlformats.org/officeDocument/2006/relationships/oleObject" Target="file:///C:\Users\vantreas\Desktop\thesis\talk\figs\tokens.vsd\Drawing\~anim_c3" TargetMode="External"/><Relationship Id="rId5" Type="http://schemas.openxmlformats.org/officeDocument/2006/relationships/oleObject" Target="file:///C:\Users\vantreas\Desktop\thesis\talk\figs\tokens.vsd\Drawing\~ringLegend_half" TargetMode="External"/><Relationship Id="rId10" Type="http://schemas.openxmlformats.org/officeDocument/2006/relationships/oleObject" Target="file:///C:\Users\vantreas\Desktop\thesis\talk\figs\tokens.vsd\Drawing\~anim_c2" TargetMode="External"/><Relationship Id="rId4" Type="http://schemas.openxmlformats.org/officeDocument/2006/relationships/notesSlide" Target="../notesSlides/notesSlide12.xml"/><Relationship Id="rId9" Type="http://schemas.openxmlformats.org/officeDocument/2006/relationships/oleObject" Target="file:///C:\Users\vantreas\Desktop\thesis\talk\figs\tokens.vsd\Drawing\~anim_c1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figs/token_circ.vsd/Drawing/~dateline" TargetMode="External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oleObject" Target="figs/token_circ.vsd/Drawing/~t_c" TargetMode="External"/><Relationship Id="rId12" Type="http://schemas.openxmlformats.org/officeDocument/2006/relationships/oleObject" Target="../embeddings/oleObject3.bin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oleObject" Target="figs/token_circ.vsd/Drawing/~t_b" TargetMode="External"/><Relationship Id="rId11" Type="http://schemas.openxmlformats.org/officeDocument/2006/relationships/oleObject" Target="figs/token_circ.vsd/Drawing/~ring_detail" TargetMode="External"/><Relationship Id="rId5" Type="http://schemas.openxmlformats.org/officeDocument/2006/relationships/oleObject" Target="figs/token_circ.vsd/Drawing/~t_a" TargetMode="External"/><Relationship Id="rId10" Type="http://schemas.openxmlformats.org/officeDocument/2006/relationships/oleObject" Target="figs/token_circ.vsd/Drawing/~wdm_b" TargetMode="External"/><Relationship Id="rId4" Type="http://schemas.openxmlformats.org/officeDocument/2006/relationships/oleObject" Target="figs/token_circ.vsd/Drawing/~Page-1" TargetMode="External"/><Relationship Id="rId9" Type="http://schemas.openxmlformats.org/officeDocument/2006/relationships/oleObject" Target="figs/token_circ.vsd/Drawing/~wdm_a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94.tiff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Users\vantreas\Desktop\jobtalk\figs\all_rings.vsd\Drawing\~Page-1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oleObject" Target="figs/token_circ.vsd/Drawing/~live_in_optic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ECE/CS 552: </a:t>
            </a:r>
            <a:r>
              <a:rPr lang="en-US" dirty="0" err="1" smtClean="0"/>
              <a:t>Nanophotonics</a:t>
            </a:r>
            <a:endParaRPr lang="en-US" dirty="0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085975"/>
            <a:ext cx="6248400" cy="4086225"/>
          </a:xfrm>
        </p:spPr>
        <p:txBody>
          <a:bodyPr/>
          <a:lstStyle/>
          <a:p>
            <a:pPr eaLnBrk="1" hangingPunct="1"/>
            <a:r>
              <a:rPr lang="en-US" dirty="0" smtClean="0"/>
              <a:t>Instructor: Mikko H </a:t>
            </a:r>
            <a:r>
              <a:rPr lang="en-US" dirty="0" err="1" smtClean="0"/>
              <a:t>Lipasti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Fall 2010</a:t>
            </a:r>
          </a:p>
          <a:p>
            <a:pPr eaLnBrk="1" hangingPunct="1"/>
            <a:r>
              <a:rPr lang="en-US" dirty="0" smtClean="0"/>
              <a:t>University of </a:t>
            </a:r>
            <a:r>
              <a:rPr lang="en-US" dirty="0" smtClean="0"/>
              <a:t>Wisconsin-Madison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Optional lecture – just for “fun”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Motivating an optical arbitration solution</a:t>
            </a:r>
            <a:endParaRPr lang="en-US" sz="3600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MWSR Arbiter must be: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FF0000"/>
                </a:solidFill>
              </a:rPr>
              <a:t>Global</a:t>
            </a:r>
            <a:r>
              <a:rPr lang="en-US" dirty="0" smtClean="0"/>
              <a:t> - Many writers requesting access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B050"/>
                </a:solidFill>
              </a:rPr>
              <a:t>Very fast </a:t>
            </a:r>
            <a:r>
              <a:rPr lang="en-US" dirty="0" smtClean="0"/>
              <a:t>– Otherwise bottleneck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Optical arbiter avoids OEO conversion delays, provides light-speed arbitration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 advTm="17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optical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Token-based protocols</a:t>
            </a:r>
          </a:p>
          <a:p>
            <a:pPr lvl="1"/>
            <a:r>
              <a:rPr lang="en-US" dirty="0" smtClean="0"/>
              <a:t>Inspired by classic token ring</a:t>
            </a:r>
          </a:p>
          <a:p>
            <a:pPr lvl="1"/>
            <a:r>
              <a:rPr lang="en-US" dirty="0" smtClean="0"/>
              <a:t>Token == transmission rights</a:t>
            </a:r>
          </a:p>
          <a:p>
            <a:pPr lvl="1"/>
            <a:r>
              <a:rPr lang="en-US" dirty="0" smtClean="0"/>
              <a:t>Fits well with ring-shaped interconnect</a:t>
            </a:r>
          </a:p>
          <a:p>
            <a:pPr lvl="1"/>
            <a:r>
              <a:rPr lang="en-US" dirty="0" smtClean="0"/>
              <a:t>Distributed, Scalable</a:t>
            </a:r>
          </a:p>
          <a:p>
            <a:pPr lvl="1"/>
            <a:r>
              <a:rPr lang="en-US" dirty="0" smtClean="0"/>
              <a:t>(limited to ring)</a:t>
            </a:r>
          </a:p>
        </p:txBody>
      </p:sp>
    </p:spTree>
  </p:cSld>
  <p:clrMapOvr>
    <a:masterClrMapping/>
  </p:clrMapOvr>
  <p:transition advTm="39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48823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Based on traditional token protocols</a:t>
            </a:r>
          </a:p>
          <a:p>
            <a:r>
              <a:rPr lang="en-US" sz="2800" dirty="0" smtClean="0"/>
              <a:t>Repeat token at each node</a:t>
            </a:r>
          </a:p>
          <a:p>
            <a:pPr lvl="1"/>
            <a:r>
              <a:rPr lang="en-US" sz="2400" dirty="0" smtClean="0"/>
              <a:t>But data is not repeated!</a:t>
            </a:r>
          </a:p>
          <a:p>
            <a:pPr lvl="1"/>
            <a:r>
              <a:rPr lang="en-US" sz="2400" dirty="0" smtClean="0"/>
              <a:t>Poor utilization</a:t>
            </a:r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Brace 12"/>
          <p:cNvSpPr/>
          <p:nvPr/>
        </p:nvSpPr>
        <p:spPr>
          <a:xfrm rot="19150104">
            <a:off x="2702372" y="2678925"/>
            <a:ext cx="449783" cy="513063"/>
          </a:xfrm>
          <a:prstGeom prst="rightBrace">
            <a:avLst>
              <a:gd name="adj1" fmla="val 20912"/>
              <a:gd name="adj2" fmla="val 4182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0523629">
            <a:off x="2984081" y="177958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Interconnect bubble </a:t>
            </a:r>
          </a:p>
          <a:p>
            <a:r>
              <a:rPr lang="en-US" dirty="0" smtClean="0"/>
              <a:t>(grows linearly </a:t>
            </a:r>
          </a:p>
          <a:p>
            <a:r>
              <a:rPr lang="en-US" dirty="0" smtClean="0"/>
              <a:t>with # of non-requesters)</a:t>
            </a:r>
            <a:endParaRPr lang="en-US" dirty="0"/>
          </a:p>
        </p:txBody>
      </p:sp>
    </p:spTree>
  </p:cSld>
  <p:clrMapOvr>
    <a:masterClrMapping/>
  </p:clrMapOvr>
  <p:transition advTm="42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81000" y="1752600"/>
          <a:ext cx="8534400" cy="35425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/>
                <a:gridCol w="2844800"/>
                <a:gridCol w="28448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</a:rPr>
                        <a:t>Token  -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</a:rPr>
                        <a:t>Inject</a:t>
                      </a:r>
                      <a:endParaRPr lang="en-US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</a:rPr>
                        <a:t>Token - Seize</a:t>
                      </a:r>
                      <a:endParaRPr lang="en-US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</a:rPr>
                        <a:t>Token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</a:rPr>
                        <a:t> - Pass</a:t>
                      </a:r>
                      <a:endParaRPr lang="en-US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6726"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arbitration basics</a:t>
            </a:r>
            <a:endParaRPr lang="en-US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73400"/>
            <a:ext cx="22860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73400"/>
            <a:ext cx="22860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632200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1"/>
          <p:cNvGrpSpPr/>
          <p:nvPr/>
        </p:nvGrpSpPr>
        <p:grpSpPr>
          <a:xfrm>
            <a:off x="762000" y="4622800"/>
            <a:ext cx="1752600" cy="868065"/>
            <a:chOff x="762000" y="4622800"/>
            <a:chExt cx="1752600" cy="868065"/>
          </a:xfrm>
        </p:grpSpPr>
        <p:sp>
          <p:nvSpPr>
            <p:cNvPr id="19" name="TextBox 18"/>
            <p:cNvSpPr txBox="1"/>
            <p:nvPr/>
          </p:nvSpPr>
          <p:spPr>
            <a:xfrm>
              <a:off x="762000" y="502920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</a:t>
              </a:r>
              <a:r>
                <a:rPr lang="en-US" dirty="0" smtClean="0"/>
                <a:t>aveguide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19" idx="0"/>
              <a:endCxn id="8203" idx="2"/>
            </p:cNvCxnSpPr>
            <p:nvPr/>
          </p:nvCxnSpPr>
          <p:spPr>
            <a:xfrm rot="16200000" flipV="1">
              <a:off x="1377950" y="4768850"/>
              <a:ext cx="406400" cy="11430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0"/>
          <p:cNvGrpSpPr/>
          <p:nvPr/>
        </p:nvGrpSpPr>
        <p:grpSpPr>
          <a:xfrm>
            <a:off x="1295400" y="3505200"/>
            <a:ext cx="1981200" cy="830997"/>
            <a:chOff x="1295400" y="3505200"/>
            <a:chExt cx="1981200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1676400" y="35052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Ring resonator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1"/>
            </p:cNvCxnSpPr>
            <p:nvPr/>
          </p:nvCxnSpPr>
          <p:spPr>
            <a:xfrm rot="10800000">
              <a:off x="1295400" y="3810001"/>
              <a:ext cx="381000" cy="110699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048000"/>
            <a:ext cx="22860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9"/>
          <p:cNvGrpSpPr/>
          <p:nvPr/>
        </p:nvGrpSpPr>
        <p:grpSpPr>
          <a:xfrm>
            <a:off x="1066800" y="2514600"/>
            <a:ext cx="1600200" cy="762000"/>
            <a:chOff x="1066800" y="2514600"/>
            <a:chExt cx="1600200" cy="762000"/>
          </a:xfrm>
        </p:grpSpPr>
        <p:sp>
          <p:nvSpPr>
            <p:cNvPr id="34" name="TextBox 33"/>
            <p:cNvSpPr txBox="1"/>
            <p:nvPr/>
          </p:nvSpPr>
          <p:spPr>
            <a:xfrm>
              <a:off x="1066800" y="25146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Power</a:t>
              </a:r>
              <a:endParaRPr lang="en-US" dirty="0"/>
            </a:p>
          </p:txBody>
        </p:sp>
        <p:cxnSp>
          <p:nvCxnSpPr>
            <p:cNvPr id="35" name="Straight Arrow Connector 34"/>
            <p:cNvCxnSpPr>
              <a:stCxn id="34" idx="2"/>
            </p:cNvCxnSpPr>
            <p:nvPr/>
          </p:nvCxnSpPr>
          <p:spPr>
            <a:xfrm rot="5400000">
              <a:off x="1651516" y="3061216"/>
              <a:ext cx="392668" cy="3810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048000"/>
            <a:ext cx="22860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3581400"/>
            <a:ext cx="228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3556000"/>
            <a:ext cx="2286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324600" y="49530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No Repeat!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Token latency bounded by the time of flight between requesters.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066800"/>
            <a:ext cx="2743200" cy="685800"/>
          </a:xfrm>
        </p:spPr>
        <p:txBody>
          <a:bodyPr/>
          <a:lstStyle/>
          <a:p>
            <a:r>
              <a:rPr lang="en-US" sz="3600" dirty="0" smtClean="0"/>
              <a:t>Token Slot</a:t>
            </a:r>
            <a:endParaRPr lang="en-US" sz="3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990600"/>
            <a:ext cx="3505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Token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Channel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533400" y="1806714"/>
            <a:ext cx="3581400" cy="40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Single Token / Serial Writes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6800" y="16764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Multiple Tokens / Simultaneous Writes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914400" y="2286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Arbitration solutions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2057739" y="3961945"/>
            <a:ext cx="5334000" cy="9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" y="5715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Token passing allows token to pace transmission tail (no bubbles)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57800" y="57338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Token passing allows token to directly precede slot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 and 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Flow Control:</a:t>
            </a:r>
          </a:p>
          <a:p>
            <a:r>
              <a:rPr lang="en-US" dirty="0" smtClean="0"/>
              <a:t>Use token refresh as opportunity to encode flow control information (credits available)</a:t>
            </a:r>
          </a:p>
          <a:p>
            <a:r>
              <a:rPr lang="en-US" dirty="0" smtClean="0"/>
              <a:t>Arbitration winners decrement credit count</a:t>
            </a:r>
          </a:p>
          <a:p>
            <a:pPr>
              <a:buNone/>
            </a:pPr>
            <a:r>
              <a:rPr lang="en-US" dirty="0" smtClean="0"/>
              <a:t>Fairness:</a:t>
            </a:r>
          </a:p>
          <a:p>
            <a:r>
              <a:rPr lang="en-US" dirty="0" smtClean="0"/>
              <a:t>Upstream nodes get first shot at tokens</a:t>
            </a:r>
          </a:p>
          <a:p>
            <a:r>
              <a:rPr lang="en-US" dirty="0" smtClean="0"/>
              <a:t>Need mechanism to prevent starvation of downstream nodes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762000"/>
          </a:xfrm>
        </p:spPr>
        <p:txBody>
          <a:bodyPr/>
          <a:lstStyle/>
          <a:p>
            <a:r>
              <a:rPr lang="en-US" dirty="0" smtClean="0"/>
              <a:t>Results - Performance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4826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192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81200" y="1371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Uniform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371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HotSpot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334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Token Slot benefits from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availability of multiple tokens (multiple writers)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fast turn-around time of flow-control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685800"/>
          </a:xfrm>
        </p:spPr>
        <p:txBody>
          <a:bodyPr/>
          <a:lstStyle/>
          <a:p>
            <a:r>
              <a:rPr lang="en-US" dirty="0" smtClean="0"/>
              <a:t>Results - Latency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562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Token Slot has the lowest latency and saturates at 80%+ load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81200" y="1371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Uniform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371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HotSpot</a:t>
            </a:r>
            <a:endParaRPr lang="en-US" sz="2000" dirty="0"/>
          </a:p>
        </p:txBody>
      </p:sp>
      <p:pic>
        <p:nvPicPr>
          <p:cNvPr id="9" name="Picture 8" descr="lege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981200"/>
            <a:ext cx="999831" cy="579170"/>
          </a:xfrm>
          <a:prstGeom prst="rect">
            <a:avLst/>
          </a:prstGeom>
        </p:spPr>
      </p:pic>
      <p:pic>
        <p:nvPicPr>
          <p:cNvPr id="11" name="Picture 10" descr="lege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981200"/>
            <a:ext cx="999831" cy="579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685800"/>
          </a:xfrm>
        </p:spPr>
        <p:txBody>
          <a:bodyPr/>
          <a:lstStyle/>
          <a:p>
            <a:r>
              <a:rPr lang="en-US" dirty="0" smtClean="0"/>
              <a:t>Optical arbitration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447800"/>
            <a:ext cx="7772400" cy="4648200"/>
          </a:xfrm>
        </p:spPr>
        <p:txBody>
          <a:bodyPr/>
          <a:lstStyle/>
          <a:p>
            <a:r>
              <a:rPr lang="en-US" dirty="0" smtClean="0"/>
              <a:t>Arbitration speed has to match transfer speed for fine-grained communication</a:t>
            </a:r>
          </a:p>
          <a:p>
            <a:pPr lvl="1"/>
            <a:r>
              <a:rPr lang="en-US" dirty="0" smtClean="0"/>
              <a:t>Arbiter has to be optical</a:t>
            </a:r>
          </a:p>
          <a:p>
            <a:r>
              <a:rPr lang="en-US" dirty="0" smtClean="0"/>
              <a:t>High </a:t>
            </a:r>
            <a:r>
              <a:rPr lang="en-US" dirty="0" smtClean="0"/>
              <a:t>throughput </a:t>
            </a:r>
            <a:r>
              <a:rPr lang="en-US" dirty="0" smtClean="0"/>
              <a:t>is achievable</a:t>
            </a:r>
          </a:p>
          <a:p>
            <a:pPr lvl="1"/>
            <a:r>
              <a:rPr lang="en-US" dirty="0" smtClean="0"/>
              <a:t>85+% for token slot</a:t>
            </a:r>
            <a:endParaRPr lang="en-US" dirty="0" smtClean="0"/>
          </a:p>
          <a:p>
            <a:r>
              <a:rPr lang="en-US" dirty="0" smtClean="0"/>
              <a:t>Limited to simple topologies (MWSR</a:t>
            </a:r>
            <a:r>
              <a:rPr lang="en-US" dirty="0" smtClean="0"/>
              <a:t>)</a:t>
            </a:r>
          </a:p>
          <a:p>
            <a:r>
              <a:rPr lang="en-US" dirty="0" smtClean="0"/>
              <a:t>Implementation challenges</a:t>
            </a:r>
          </a:p>
          <a:p>
            <a:pPr lvl="1"/>
            <a:r>
              <a:rPr lang="en-US" dirty="0" smtClean="0"/>
              <a:t>Opt-</a:t>
            </a:r>
            <a:r>
              <a:rPr lang="en-US" dirty="0" err="1" smtClean="0"/>
              <a:t>elec</a:t>
            </a:r>
            <a:r>
              <a:rPr lang="en-US" dirty="0" smtClean="0"/>
              <a:t>-logic-</a:t>
            </a:r>
            <a:r>
              <a:rPr lang="en-US" dirty="0" err="1" smtClean="0"/>
              <a:t>elec</a:t>
            </a:r>
            <a:r>
              <a:rPr lang="en-US" dirty="0" smtClean="0"/>
              <a:t>-opt in 200ps (@5GHz)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Hill, Lipasti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B8A4E20-0A25-4099-B019-11E55139F0AF}" type="slidenum">
              <a:rPr lang="en-US"/>
              <a:pPr lvl="1">
                <a:defRPr/>
              </a:pPr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Nanophotonics</a:t>
            </a:r>
            <a:endParaRPr lang="en-US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828800"/>
            <a:ext cx="7772400" cy="4267200"/>
          </a:xfrm>
        </p:spPr>
        <p:txBody>
          <a:bodyPr/>
          <a:lstStyle/>
          <a:p>
            <a:pPr>
              <a:buFont typeface="Wingdings" pitchFamily="2" charset="2"/>
              <a:buChar char=""/>
            </a:pPr>
            <a:r>
              <a:rPr lang="en-US" dirty="0" err="1" smtClean="0"/>
              <a:t>Nanophotonics</a:t>
            </a:r>
            <a:r>
              <a:rPr lang="en-US" dirty="0" smtClean="0"/>
              <a:t> overview</a:t>
            </a:r>
          </a:p>
          <a:p>
            <a:pPr>
              <a:buFont typeface="Wingdings" pitchFamily="2" charset="2"/>
              <a:buChar char=""/>
            </a:pPr>
            <a:r>
              <a:rPr lang="en-US" dirty="0" smtClean="0"/>
              <a:t> Sharing the </a:t>
            </a:r>
            <a:r>
              <a:rPr lang="en-US" dirty="0" err="1" smtClean="0"/>
              <a:t>nanophotonic</a:t>
            </a:r>
            <a:r>
              <a:rPr lang="en-US" dirty="0" smtClean="0"/>
              <a:t> channel</a:t>
            </a:r>
          </a:p>
          <a:p>
            <a:pPr lvl="1"/>
            <a:r>
              <a:rPr lang="en-US" dirty="0" smtClean="0"/>
              <a:t>Light-speed arbitration </a:t>
            </a:r>
            <a:r>
              <a:rPr lang="en-US" sz="2000" dirty="0" smtClean="0"/>
              <a:t>[MICRO 09]</a:t>
            </a:r>
            <a:endParaRPr lang="en-US" dirty="0" smtClean="0"/>
          </a:p>
          <a:p>
            <a:r>
              <a:rPr lang="en-US" dirty="0" smtClean="0"/>
              <a:t>Utilizing the </a:t>
            </a:r>
            <a:r>
              <a:rPr lang="en-US" dirty="0" err="1" smtClean="0"/>
              <a:t>nanophotonic</a:t>
            </a:r>
            <a:r>
              <a:rPr lang="en-US" dirty="0" smtClean="0"/>
              <a:t> channel</a:t>
            </a:r>
          </a:p>
          <a:p>
            <a:pPr lvl="1"/>
            <a:r>
              <a:rPr lang="en-US" dirty="0" smtClean="0"/>
              <a:t>Atomic coherence </a:t>
            </a:r>
            <a:r>
              <a:rPr lang="en-US" sz="2000" dirty="0" smtClean="0"/>
              <a:t>[HPCA 11]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Good News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Technology advances at astounding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century: attempts to build mechanical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Early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century: mechanical counting systems (cash registers, etc.)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Mid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century: vacuum tubes as switches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Since: transistors, integrated circuits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1965: Moore’s law [Gordon Moore]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Predicted doubling of IC capacity every 18 months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Drives functionality, performance,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Exponential improvement for 40+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Built on Von Neumann model (fetch/execute)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130" y="1447800"/>
            <a:ext cx="78672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78672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3038" cy="1066800"/>
          </a:xfrm>
        </p:spPr>
        <p:txBody>
          <a:bodyPr/>
          <a:lstStyle/>
          <a:p>
            <a:r>
              <a:rPr lang="en-US" dirty="0" smtClean="0"/>
              <a:t>What makes coherence hard?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28725"/>
            <a:ext cx="8496300" cy="521335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Unordered interconnects </a:t>
            </a:r>
          </a:p>
          <a:p>
            <a:pPr lvl="1">
              <a:defRPr/>
            </a:pPr>
            <a:r>
              <a:rPr lang="en-US" dirty="0" smtClean="0"/>
              <a:t>split transaction buses,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meshes, etc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Speculation </a:t>
            </a: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Sharer-prediction, speculative data use, etc.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ym typeface="Wingdings" pitchFamily="2" charset="2"/>
              </a:rPr>
              <a:t>Multiple initiators of coherence requests</a:t>
            </a: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L1-to-L2, Directory Caches, Coherence Domains, etc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State-event pair explosion</a:t>
            </a: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Verification headache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088" y="1028700"/>
            <a:ext cx="330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0864" y="983561"/>
            <a:ext cx="6803136" cy="569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MSI </a:t>
            </a:r>
            <a:r>
              <a:rPr lang="en-US" sz="1800" dirty="0" smtClean="0"/>
              <a:t>(SGI-Origin-like, directory, invalidate)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138A-DDE9-467E-9A85-F7BD310FB4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6603" y="1774208"/>
            <a:ext cx="302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Stable States</a:t>
            </a:r>
            <a:endParaRPr lang="en-US" sz="2800" dirty="0"/>
          </a:p>
        </p:txBody>
      </p:sp>
    </p:spTree>
  </p:cSld>
  <p:clrMapOvr>
    <a:masterClrMapping/>
  </p:clrMapOvr>
  <p:transition advTm="2081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0864" y="982639"/>
            <a:ext cx="6803136" cy="569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0864" y="969411"/>
            <a:ext cx="6803136" cy="569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8080375" cy="609600"/>
          </a:xfrm>
        </p:spPr>
        <p:txBody>
          <a:bodyPr/>
          <a:lstStyle/>
          <a:p>
            <a:r>
              <a:rPr lang="en-US" dirty="0" smtClean="0"/>
              <a:t>Example: MSI </a:t>
            </a:r>
            <a:r>
              <a:rPr lang="en-US" sz="1800" dirty="0" smtClean="0"/>
              <a:t>(SGI-Origin-like, directory, invalidate)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138A-DDE9-467E-9A85-F7BD310FB4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6603" y="1774208"/>
            <a:ext cx="3029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Stable States</a:t>
            </a:r>
          </a:p>
          <a:p>
            <a:endParaRPr lang="en-US" sz="2800" dirty="0" smtClean="0"/>
          </a:p>
          <a:p>
            <a:r>
              <a:rPr lang="en-US" sz="2800" dirty="0" smtClean="0"/>
              <a:t>Busy States</a:t>
            </a:r>
            <a:endParaRPr lang="en-US" sz="2800" dirty="0"/>
          </a:p>
        </p:txBody>
      </p:sp>
    </p:spTree>
  </p:cSld>
  <p:clrMapOvr>
    <a:masterClrMapping/>
  </p:clrMapOvr>
  <p:transition advTm="22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0864" y="969264"/>
            <a:ext cx="6803136" cy="569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0864" y="982639"/>
            <a:ext cx="6803136" cy="569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0864" y="969264"/>
            <a:ext cx="6806652" cy="569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80375" cy="685800"/>
          </a:xfrm>
        </p:spPr>
        <p:txBody>
          <a:bodyPr/>
          <a:lstStyle/>
          <a:p>
            <a:r>
              <a:rPr lang="en-US" dirty="0" smtClean="0"/>
              <a:t>Example: MSI </a:t>
            </a:r>
            <a:r>
              <a:rPr lang="en-US" sz="1800" dirty="0" smtClean="0"/>
              <a:t>(SGI-Origin-like, directory, invalidate)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138A-DDE9-467E-9A85-F7BD310FB4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603" y="1774208"/>
            <a:ext cx="3029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Stable States</a:t>
            </a:r>
          </a:p>
          <a:p>
            <a:endParaRPr lang="en-US" sz="2800" dirty="0" smtClean="0"/>
          </a:p>
          <a:p>
            <a:r>
              <a:rPr lang="en-US" sz="2800" dirty="0" smtClean="0"/>
              <a:t>Busy States</a:t>
            </a:r>
          </a:p>
          <a:p>
            <a:endParaRPr lang="en-US" sz="2800" dirty="0" smtClean="0"/>
          </a:p>
          <a:p>
            <a:r>
              <a:rPr lang="en-US" sz="2800" dirty="0" smtClean="0"/>
              <a:t>Races</a:t>
            </a:r>
            <a:endParaRPr lang="en-US" sz="2800" dirty="0"/>
          </a:p>
        </p:txBody>
      </p:sp>
      <p:grpSp>
        <p:nvGrpSpPr>
          <p:cNvPr id="3" name="Group 11"/>
          <p:cNvGrpSpPr/>
          <p:nvPr/>
        </p:nvGrpSpPr>
        <p:grpSpPr>
          <a:xfrm>
            <a:off x="0" y="3910066"/>
            <a:ext cx="2986481" cy="1560151"/>
            <a:chOff x="0" y="3910066"/>
            <a:chExt cx="2986481" cy="1560151"/>
          </a:xfrm>
        </p:grpSpPr>
        <p:sp>
          <p:nvSpPr>
            <p:cNvPr id="8" name="TextBox 7"/>
            <p:cNvSpPr txBox="1"/>
            <p:nvPr/>
          </p:nvSpPr>
          <p:spPr>
            <a:xfrm>
              <a:off x="0" y="4454554"/>
              <a:ext cx="29864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“unexpected” events from concurrent requests to same block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503341" y="4194497"/>
              <a:ext cx="570449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87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457200"/>
          </a:xfrm>
        </p:spPr>
        <p:txBody>
          <a:bodyPr/>
          <a:lstStyle/>
          <a:p>
            <a:r>
              <a:rPr lang="en-US" dirty="0" smtClean="0"/>
              <a:t>Cache coherence complexity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</p:spPr>
        <p:txBody>
          <a:bodyPr/>
          <a:lstStyle/>
          <a:p>
            <a:fld id="{1F50B5F7-27A1-4803-BACA-7B300FD5398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 descr="lepak_fs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693889"/>
            <a:ext cx="9144000" cy="516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0029" y="6302828"/>
            <a:ext cx="2383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</a:t>
            </a:r>
            <a:r>
              <a:rPr lang="en-US" sz="2000" dirty="0" err="1" smtClean="0"/>
              <a:t>Lepak</a:t>
            </a:r>
            <a:r>
              <a:rPr lang="en-US" sz="2000" dirty="0" smtClean="0"/>
              <a:t> Thesis, ‘03]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9143" y="1151164"/>
            <a:ext cx="385354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L2 MOETSI Transitions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520" y="274638"/>
            <a:ext cx="5227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Cache coherence</a:t>
            </a:r>
            <a:br>
              <a:rPr lang="en-US" dirty="0" smtClean="0"/>
            </a:br>
            <a:r>
              <a:rPr lang="en-US" dirty="0" smtClean="0"/>
              <a:t>verification headache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</p:spPr>
        <p:txBody>
          <a:bodyPr/>
          <a:lstStyle/>
          <a:p>
            <a:fld id="{6018138A-DDE9-467E-9A85-F7BD310FB4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1588" y="1584960"/>
            <a:ext cx="7391400" cy="20116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white"/>
                </a:solidFill>
              </a:rPr>
              <a:t>Papers: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So Many States, So Little Time:</a:t>
            </a:r>
          </a:p>
          <a:p>
            <a:r>
              <a:rPr lang="en-US" sz="1800" dirty="0" smtClean="0">
                <a:solidFill>
                  <a:prstClr val="white"/>
                </a:solidFill>
              </a:rPr>
              <a:t>Verifying Memory Coherence in the </a:t>
            </a:r>
            <a:r>
              <a:rPr lang="en-US" sz="1800" dirty="0" smtClean="0">
                <a:solidFill>
                  <a:srgbClr val="FFFF66"/>
                </a:solidFill>
              </a:rPr>
              <a:t>Cray </a:t>
            </a:r>
            <a:r>
              <a:rPr lang="en-US" sz="1800" dirty="0" smtClean="0">
                <a:solidFill>
                  <a:prstClr val="white"/>
                </a:solidFill>
              </a:rPr>
              <a:t>X1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198120" y="4587240"/>
            <a:ext cx="5105400" cy="20421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</a:rPr>
              <a:t>Formal Methods: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e.g. Leslie </a:t>
            </a:r>
            <a:r>
              <a:rPr lang="en-US" sz="2000" dirty="0" err="1" smtClean="0">
                <a:solidFill>
                  <a:prstClr val="white"/>
                </a:solidFill>
              </a:rPr>
              <a:t>Lamport’s</a:t>
            </a:r>
            <a:r>
              <a:rPr lang="en-US" sz="2000" dirty="0" smtClean="0">
                <a:solidFill>
                  <a:prstClr val="white"/>
                </a:solidFill>
              </a:rPr>
              <a:t> TLA+ specification language  @ </a:t>
            </a:r>
            <a:r>
              <a:rPr lang="en-US" sz="2000" dirty="0" smtClean="0">
                <a:solidFill>
                  <a:srgbClr val="FFFF66"/>
                </a:solidFill>
              </a:rPr>
              <a:t>Intel</a:t>
            </a:r>
            <a:endParaRPr lang="en-US" sz="1100" dirty="0">
              <a:solidFill>
                <a:srgbClr val="FFFF66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1418908" y="3078480"/>
            <a:ext cx="7391400" cy="20116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</a:rPr>
              <a:t>Intel Core 2 Duo Errata: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AI39. Cache Data Access Request from One Core Hitting a Modified Line in the L1 Data Cache of the Other Core May Cause Unpredictable System Behavior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350774" y="4218039"/>
            <a:ext cx="3067665" cy="56043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3" descr="C:\Users\vantreas\AppData\Local\Microsoft\Windows\Temporary Internet Files\Content.IE5\CT9HB6QF\MC90043261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397" y="1492250"/>
            <a:ext cx="7424256" cy="562901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74752" y="2491530"/>
            <a:ext cx="3640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Complex Protocol</a:t>
            </a:r>
          </a:p>
          <a:p>
            <a:pPr algn="ctr"/>
            <a:r>
              <a:rPr lang="en-US" sz="3200" dirty="0" smtClean="0"/>
              <a:t>=</a:t>
            </a:r>
          </a:p>
          <a:p>
            <a:pPr algn="ctr"/>
            <a:r>
              <a:rPr lang="en-US" sz="3200" dirty="0" smtClean="0"/>
              <a:t>Complex Verification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3381" y="2509706"/>
            <a:ext cx="1510019" cy="5847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nahs Messy Handwriting" pitchFamily="2" charset="0"/>
              </a:rPr>
              <a:t>Simple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9181" y="3450671"/>
            <a:ext cx="1510019" cy="5847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nahs Messy Handwriting" pitchFamily="2" charset="0"/>
              </a:rPr>
              <a:t>Simple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6" grpId="0" animBg="1"/>
      <p:bldP spid="12" grpId="0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Atomic Coherence: Simplicity</a:t>
            </a:r>
            <a:endParaRPr lang="en-US"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</p:spPr>
        <p:txBody>
          <a:bodyPr/>
          <a:lstStyle/>
          <a:p>
            <a:fld id="{1F50B5F7-27A1-4803-BACA-7B300FD5398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6" y="2240280"/>
            <a:ext cx="4703989" cy="393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868" y="2246590"/>
            <a:ext cx="4607132" cy="38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 bwMode="auto">
          <a:xfrm rot="16200000">
            <a:off x="4518586" y="2445591"/>
            <a:ext cx="464024" cy="8094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4960" y="1524000"/>
            <a:ext cx="199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w/ races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1508760"/>
            <a:ext cx="199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w/o races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609600"/>
          </a:xfrm>
        </p:spPr>
        <p:txBody>
          <a:bodyPr/>
          <a:lstStyle/>
          <a:p>
            <a:r>
              <a:rPr lang="en-US" dirty="0" smtClean="0"/>
              <a:t>Race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50288" cy="261046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Cause: </a:t>
            </a:r>
          </a:p>
          <a:p>
            <a:r>
              <a:rPr lang="en-US" sz="2800" dirty="0" smtClean="0"/>
              <a:t>Concurrently active coherence requests to block A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Remedy: </a:t>
            </a:r>
          </a:p>
          <a:p>
            <a:r>
              <a:rPr lang="en-US" sz="2800" dirty="0" smtClean="0"/>
              <a:t>Only allow one coherence request to block A to be active at a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</p:spPr>
        <p:txBody>
          <a:bodyPr/>
          <a:lstStyle/>
          <a:p>
            <a:fld id="{6018138A-DDE9-467E-9A85-F7BD310FB4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896702" y="3878825"/>
            <a:ext cx="6816704" cy="2713703"/>
          </a:xfrm>
          <a:prstGeom prst="rect">
            <a:avLst/>
          </a:prstGeom>
          <a:solidFill>
            <a:schemeClr val="bg1">
              <a:lumMod val="85000"/>
              <a:alpha val="7098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78124" y="3908322"/>
            <a:ext cx="2011547" cy="5840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Core 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8124" y="4571508"/>
            <a:ext cx="2011547" cy="5309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$CACHE$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88912" y="3923562"/>
            <a:ext cx="2011547" cy="584077"/>
          </a:xfrm>
          <a:prstGeom prst="roundRect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Core 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8912" y="4586748"/>
            <a:ext cx="2011547" cy="530942"/>
          </a:xfrm>
          <a:prstGeom prst="roundRect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$CACHE$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Elbow Connector 9"/>
          <p:cNvCxnSpPr>
            <a:stCxn id="6" idx="2"/>
            <a:endCxn id="7" idx="0"/>
          </p:cNvCxnSpPr>
          <p:nvPr/>
        </p:nvCxnSpPr>
        <p:spPr>
          <a:xfrm rot="5400000">
            <a:off x="2344344" y="4531953"/>
            <a:ext cx="79109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8" idx="2"/>
            <a:endCxn id="9" idx="0"/>
          </p:cNvCxnSpPr>
          <p:nvPr/>
        </p:nvCxnSpPr>
        <p:spPr>
          <a:xfrm rot="5400000">
            <a:off x="6255132" y="4547193"/>
            <a:ext cx="79109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4501" y="4615714"/>
            <a:ext cx="9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</p:txBody>
      </p:sp>
      <p:sp>
        <p:nvSpPr>
          <p:cNvPr id="27" name="Freeform 26"/>
          <p:cNvSpPr/>
          <p:nvPr/>
        </p:nvSpPr>
        <p:spPr bwMode="auto">
          <a:xfrm>
            <a:off x="3902863" y="5141626"/>
            <a:ext cx="2482950" cy="919199"/>
          </a:xfrm>
          <a:custGeom>
            <a:avLst/>
            <a:gdLst>
              <a:gd name="connsiteX0" fmla="*/ 3599458 w 3599458"/>
              <a:gd name="connsiteY0" fmla="*/ 0 h 974361"/>
              <a:gd name="connsiteX1" fmla="*/ 3509517 w 3599458"/>
              <a:gd name="connsiteY1" fmla="*/ 14990 h 974361"/>
              <a:gd name="connsiteX2" fmla="*/ 3434566 w 3599458"/>
              <a:gd name="connsiteY2" fmla="*/ 89941 h 974361"/>
              <a:gd name="connsiteX3" fmla="*/ 3374605 w 3599458"/>
              <a:gd name="connsiteY3" fmla="*/ 209863 h 974361"/>
              <a:gd name="connsiteX4" fmla="*/ 3344625 w 3599458"/>
              <a:gd name="connsiteY4" fmla="*/ 299804 h 974361"/>
              <a:gd name="connsiteX5" fmla="*/ 3329635 w 3599458"/>
              <a:gd name="connsiteY5" fmla="*/ 344774 h 974361"/>
              <a:gd name="connsiteX6" fmla="*/ 3314645 w 3599458"/>
              <a:gd name="connsiteY6" fmla="*/ 404735 h 974361"/>
              <a:gd name="connsiteX7" fmla="*/ 3284664 w 3599458"/>
              <a:gd name="connsiteY7" fmla="*/ 494676 h 974361"/>
              <a:gd name="connsiteX8" fmla="*/ 3194723 w 3599458"/>
              <a:gd name="connsiteY8" fmla="*/ 524656 h 974361"/>
              <a:gd name="connsiteX9" fmla="*/ 3149753 w 3599458"/>
              <a:gd name="connsiteY9" fmla="*/ 554636 h 974361"/>
              <a:gd name="connsiteX10" fmla="*/ 3044822 w 3599458"/>
              <a:gd name="connsiteY10" fmla="*/ 614597 h 974361"/>
              <a:gd name="connsiteX11" fmla="*/ 2939891 w 3599458"/>
              <a:gd name="connsiteY11" fmla="*/ 689548 h 974361"/>
              <a:gd name="connsiteX12" fmla="*/ 2789989 w 3599458"/>
              <a:gd name="connsiteY12" fmla="*/ 764499 h 974361"/>
              <a:gd name="connsiteX13" fmla="*/ 2670068 w 3599458"/>
              <a:gd name="connsiteY13" fmla="*/ 824459 h 974361"/>
              <a:gd name="connsiteX14" fmla="*/ 2580127 w 3599458"/>
              <a:gd name="connsiteY14" fmla="*/ 854440 h 974361"/>
              <a:gd name="connsiteX15" fmla="*/ 2550146 w 3599458"/>
              <a:gd name="connsiteY15" fmla="*/ 884420 h 974361"/>
              <a:gd name="connsiteX16" fmla="*/ 2310304 w 3599458"/>
              <a:gd name="connsiteY16" fmla="*/ 869430 h 974361"/>
              <a:gd name="connsiteX17" fmla="*/ 2220363 w 3599458"/>
              <a:gd name="connsiteY17" fmla="*/ 824459 h 974361"/>
              <a:gd name="connsiteX18" fmla="*/ 2040481 w 3599458"/>
              <a:gd name="connsiteY18" fmla="*/ 884420 h 974361"/>
              <a:gd name="connsiteX19" fmla="*/ 1995510 w 3599458"/>
              <a:gd name="connsiteY19" fmla="*/ 899410 h 974361"/>
              <a:gd name="connsiteX20" fmla="*/ 1890579 w 3599458"/>
              <a:gd name="connsiteY20" fmla="*/ 914400 h 974361"/>
              <a:gd name="connsiteX21" fmla="*/ 1680717 w 3599458"/>
              <a:gd name="connsiteY21" fmla="*/ 794479 h 974361"/>
              <a:gd name="connsiteX22" fmla="*/ 1590776 w 3599458"/>
              <a:gd name="connsiteY22" fmla="*/ 749508 h 974361"/>
              <a:gd name="connsiteX23" fmla="*/ 1545805 w 3599458"/>
              <a:gd name="connsiteY23" fmla="*/ 704538 h 974361"/>
              <a:gd name="connsiteX24" fmla="*/ 1500835 w 3599458"/>
              <a:gd name="connsiteY24" fmla="*/ 614597 h 974361"/>
              <a:gd name="connsiteX25" fmla="*/ 1440874 w 3599458"/>
              <a:gd name="connsiteY25" fmla="*/ 599607 h 974361"/>
              <a:gd name="connsiteX26" fmla="*/ 1156061 w 3599458"/>
              <a:gd name="connsiteY26" fmla="*/ 554636 h 974361"/>
              <a:gd name="connsiteX27" fmla="*/ 1141071 w 3599458"/>
              <a:gd name="connsiteY27" fmla="*/ 689548 h 974361"/>
              <a:gd name="connsiteX28" fmla="*/ 1021150 w 3599458"/>
              <a:gd name="connsiteY28" fmla="*/ 809469 h 974361"/>
              <a:gd name="connsiteX29" fmla="*/ 976179 w 3599458"/>
              <a:gd name="connsiteY29" fmla="*/ 899410 h 974361"/>
              <a:gd name="connsiteX30" fmla="*/ 931209 w 3599458"/>
              <a:gd name="connsiteY30" fmla="*/ 914400 h 974361"/>
              <a:gd name="connsiteX31" fmla="*/ 901228 w 3599458"/>
              <a:gd name="connsiteY31" fmla="*/ 944381 h 974361"/>
              <a:gd name="connsiteX32" fmla="*/ 811287 w 3599458"/>
              <a:gd name="connsiteY32" fmla="*/ 974361 h 974361"/>
              <a:gd name="connsiteX33" fmla="*/ 736337 w 3599458"/>
              <a:gd name="connsiteY33" fmla="*/ 884420 h 974361"/>
              <a:gd name="connsiteX34" fmla="*/ 661386 w 3599458"/>
              <a:gd name="connsiteY34" fmla="*/ 794479 h 974361"/>
              <a:gd name="connsiteX35" fmla="*/ 556455 w 3599458"/>
              <a:gd name="connsiteY35" fmla="*/ 779489 h 974361"/>
              <a:gd name="connsiteX36" fmla="*/ 526474 w 3599458"/>
              <a:gd name="connsiteY36" fmla="*/ 689548 h 974361"/>
              <a:gd name="connsiteX37" fmla="*/ 511484 w 3599458"/>
              <a:gd name="connsiteY37" fmla="*/ 644577 h 974361"/>
              <a:gd name="connsiteX38" fmla="*/ 331602 w 3599458"/>
              <a:gd name="connsiteY38" fmla="*/ 674558 h 974361"/>
              <a:gd name="connsiteX39" fmla="*/ 196691 w 3599458"/>
              <a:gd name="connsiteY39" fmla="*/ 719528 h 974361"/>
              <a:gd name="connsiteX40" fmla="*/ 76769 w 3599458"/>
              <a:gd name="connsiteY40" fmla="*/ 809469 h 974361"/>
              <a:gd name="connsiteX41" fmla="*/ 31799 w 3599458"/>
              <a:gd name="connsiteY41" fmla="*/ 629587 h 974361"/>
              <a:gd name="connsiteX0" fmla="*/ 3522689 w 3522689"/>
              <a:gd name="connsiteY0" fmla="*/ 0 h 974361"/>
              <a:gd name="connsiteX1" fmla="*/ 3432748 w 3522689"/>
              <a:gd name="connsiteY1" fmla="*/ 14990 h 974361"/>
              <a:gd name="connsiteX2" fmla="*/ 3357797 w 3522689"/>
              <a:gd name="connsiteY2" fmla="*/ 89941 h 974361"/>
              <a:gd name="connsiteX3" fmla="*/ 3297836 w 3522689"/>
              <a:gd name="connsiteY3" fmla="*/ 209863 h 974361"/>
              <a:gd name="connsiteX4" fmla="*/ 3267856 w 3522689"/>
              <a:gd name="connsiteY4" fmla="*/ 299804 h 974361"/>
              <a:gd name="connsiteX5" fmla="*/ 3252866 w 3522689"/>
              <a:gd name="connsiteY5" fmla="*/ 344774 h 974361"/>
              <a:gd name="connsiteX6" fmla="*/ 3237876 w 3522689"/>
              <a:gd name="connsiteY6" fmla="*/ 404735 h 974361"/>
              <a:gd name="connsiteX7" fmla="*/ 3207895 w 3522689"/>
              <a:gd name="connsiteY7" fmla="*/ 494676 h 974361"/>
              <a:gd name="connsiteX8" fmla="*/ 3117954 w 3522689"/>
              <a:gd name="connsiteY8" fmla="*/ 524656 h 974361"/>
              <a:gd name="connsiteX9" fmla="*/ 3072984 w 3522689"/>
              <a:gd name="connsiteY9" fmla="*/ 554636 h 974361"/>
              <a:gd name="connsiteX10" fmla="*/ 2968053 w 3522689"/>
              <a:gd name="connsiteY10" fmla="*/ 614597 h 974361"/>
              <a:gd name="connsiteX11" fmla="*/ 2863122 w 3522689"/>
              <a:gd name="connsiteY11" fmla="*/ 689548 h 974361"/>
              <a:gd name="connsiteX12" fmla="*/ 2713220 w 3522689"/>
              <a:gd name="connsiteY12" fmla="*/ 764499 h 974361"/>
              <a:gd name="connsiteX13" fmla="*/ 2593299 w 3522689"/>
              <a:gd name="connsiteY13" fmla="*/ 824459 h 974361"/>
              <a:gd name="connsiteX14" fmla="*/ 2503358 w 3522689"/>
              <a:gd name="connsiteY14" fmla="*/ 854440 h 974361"/>
              <a:gd name="connsiteX15" fmla="*/ 2473377 w 3522689"/>
              <a:gd name="connsiteY15" fmla="*/ 884420 h 974361"/>
              <a:gd name="connsiteX16" fmla="*/ 2233535 w 3522689"/>
              <a:gd name="connsiteY16" fmla="*/ 869430 h 974361"/>
              <a:gd name="connsiteX17" fmla="*/ 2143594 w 3522689"/>
              <a:gd name="connsiteY17" fmla="*/ 824459 h 974361"/>
              <a:gd name="connsiteX18" fmla="*/ 1963712 w 3522689"/>
              <a:gd name="connsiteY18" fmla="*/ 884420 h 974361"/>
              <a:gd name="connsiteX19" fmla="*/ 1918741 w 3522689"/>
              <a:gd name="connsiteY19" fmla="*/ 899410 h 974361"/>
              <a:gd name="connsiteX20" fmla="*/ 1813810 w 3522689"/>
              <a:gd name="connsiteY20" fmla="*/ 914400 h 974361"/>
              <a:gd name="connsiteX21" fmla="*/ 1603948 w 3522689"/>
              <a:gd name="connsiteY21" fmla="*/ 794479 h 974361"/>
              <a:gd name="connsiteX22" fmla="*/ 1514007 w 3522689"/>
              <a:gd name="connsiteY22" fmla="*/ 749508 h 974361"/>
              <a:gd name="connsiteX23" fmla="*/ 1469036 w 3522689"/>
              <a:gd name="connsiteY23" fmla="*/ 704538 h 974361"/>
              <a:gd name="connsiteX24" fmla="*/ 1424066 w 3522689"/>
              <a:gd name="connsiteY24" fmla="*/ 614597 h 974361"/>
              <a:gd name="connsiteX25" fmla="*/ 1364105 w 3522689"/>
              <a:gd name="connsiteY25" fmla="*/ 599607 h 974361"/>
              <a:gd name="connsiteX26" fmla="*/ 1079292 w 3522689"/>
              <a:gd name="connsiteY26" fmla="*/ 554636 h 974361"/>
              <a:gd name="connsiteX27" fmla="*/ 1064302 w 3522689"/>
              <a:gd name="connsiteY27" fmla="*/ 689548 h 974361"/>
              <a:gd name="connsiteX28" fmla="*/ 944381 w 3522689"/>
              <a:gd name="connsiteY28" fmla="*/ 809469 h 974361"/>
              <a:gd name="connsiteX29" fmla="*/ 899410 w 3522689"/>
              <a:gd name="connsiteY29" fmla="*/ 899410 h 974361"/>
              <a:gd name="connsiteX30" fmla="*/ 854440 w 3522689"/>
              <a:gd name="connsiteY30" fmla="*/ 914400 h 974361"/>
              <a:gd name="connsiteX31" fmla="*/ 824459 w 3522689"/>
              <a:gd name="connsiteY31" fmla="*/ 944381 h 974361"/>
              <a:gd name="connsiteX32" fmla="*/ 734518 w 3522689"/>
              <a:gd name="connsiteY32" fmla="*/ 974361 h 974361"/>
              <a:gd name="connsiteX33" fmla="*/ 659568 w 3522689"/>
              <a:gd name="connsiteY33" fmla="*/ 884420 h 974361"/>
              <a:gd name="connsiteX34" fmla="*/ 584617 w 3522689"/>
              <a:gd name="connsiteY34" fmla="*/ 794479 h 974361"/>
              <a:gd name="connsiteX35" fmla="*/ 479686 w 3522689"/>
              <a:gd name="connsiteY35" fmla="*/ 779489 h 974361"/>
              <a:gd name="connsiteX36" fmla="*/ 449705 w 3522689"/>
              <a:gd name="connsiteY36" fmla="*/ 689548 h 974361"/>
              <a:gd name="connsiteX37" fmla="*/ 434715 w 3522689"/>
              <a:gd name="connsiteY37" fmla="*/ 644577 h 974361"/>
              <a:gd name="connsiteX38" fmla="*/ 254833 w 3522689"/>
              <a:gd name="connsiteY38" fmla="*/ 674558 h 974361"/>
              <a:gd name="connsiteX39" fmla="*/ 119922 w 3522689"/>
              <a:gd name="connsiteY39" fmla="*/ 719528 h 974361"/>
              <a:gd name="connsiteX40" fmla="*/ 0 w 3522689"/>
              <a:gd name="connsiteY40" fmla="*/ 809469 h 974361"/>
              <a:gd name="connsiteX0" fmla="*/ 3437188 w 3437188"/>
              <a:gd name="connsiteY0" fmla="*/ 0 h 974361"/>
              <a:gd name="connsiteX1" fmla="*/ 3347247 w 3437188"/>
              <a:gd name="connsiteY1" fmla="*/ 14990 h 974361"/>
              <a:gd name="connsiteX2" fmla="*/ 3272296 w 3437188"/>
              <a:gd name="connsiteY2" fmla="*/ 89941 h 974361"/>
              <a:gd name="connsiteX3" fmla="*/ 3212335 w 3437188"/>
              <a:gd name="connsiteY3" fmla="*/ 209863 h 974361"/>
              <a:gd name="connsiteX4" fmla="*/ 3182355 w 3437188"/>
              <a:gd name="connsiteY4" fmla="*/ 299804 h 974361"/>
              <a:gd name="connsiteX5" fmla="*/ 3167365 w 3437188"/>
              <a:gd name="connsiteY5" fmla="*/ 344774 h 974361"/>
              <a:gd name="connsiteX6" fmla="*/ 3152375 w 3437188"/>
              <a:gd name="connsiteY6" fmla="*/ 404735 h 974361"/>
              <a:gd name="connsiteX7" fmla="*/ 3122394 w 3437188"/>
              <a:gd name="connsiteY7" fmla="*/ 494676 h 974361"/>
              <a:gd name="connsiteX8" fmla="*/ 3032453 w 3437188"/>
              <a:gd name="connsiteY8" fmla="*/ 524656 h 974361"/>
              <a:gd name="connsiteX9" fmla="*/ 2987483 w 3437188"/>
              <a:gd name="connsiteY9" fmla="*/ 554636 h 974361"/>
              <a:gd name="connsiteX10" fmla="*/ 2882552 w 3437188"/>
              <a:gd name="connsiteY10" fmla="*/ 614597 h 974361"/>
              <a:gd name="connsiteX11" fmla="*/ 2777621 w 3437188"/>
              <a:gd name="connsiteY11" fmla="*/ 689548 h 974361"/>
              <a:gd name="connsiteX12" fmla="*/ 2627719 w 3437188"/>
              <a:gd name="connsiteY12" fmla="*/ 764499 h 974361"/>
              <a:gd name="connsiteX13" fmla="*/ 2507798 w 3437188"/>
              <a:gd name="connsiteY13" fmla="*/ 824459 h 974361"/>
              <a:gd name="connsiteX14" fmla="*/ 2417857 w 3437188"/>
              <a:gd name="connsiteY14" fmla="*/ 854440 h 974361"/>
              <a:gd name="connsiteX15" fmla="*/ 2387876 w 3437188"/>
              <a:gd name="connsiteY15" fmla="*/ 884420 h 974361"/>
              <a:gd name="connsiteX16" fmla="*/ 2148034 w 3437188"/>
              <a:gd name="connsiteY16" fmla="*/ 869430 h 974361"/>
              <a:gd name="connsiteX17" fmla="*/ 2058093 w 3437188"/>
              <a:gd name="connsiteY17" fmla="*/ 824459 h 974361"/>
              <a:gd name="connsiteX18" fmla="*/ 1878211 w 3437188"/>
              <a:gd name="connsiteY18" fmla="*/ 884420 h 974361"/>
              <a:gd name="connsiteX19" fmla="*/ 1833240 w 3437188"/>
              <a:gd name="connsiteY19" fmla="*/ 899410 h 974361"/>
              <a:gd name="connsiteX20" fmla="*/ 1728309 w 3437188"/>
              <a:gd name="connsiteY20" fmla="*/ 914400 h 974361"/>
              <a:gd name="connsiteX21" fmla="*/ 1518447 w 3437188"/>
              <a:gd name="connsiteY21" fmla="*/ 794479 h 974361"/>
              <a:gd name="connsiteX22" fmla="*/ 1428506 w 3437188"/>
              <a:gd name="connsiteY22" fmla="*/ 749508 h 974361"/>
              <a:gd name="connsiteX23" fmla="*/ 1383535 w 3437188"/>
              <a:gd name="connsiteY23" fmla="*/ 704538 h 974361"/>
              <a:gd name="connsiteX24" fmla="*/ 1338565 w 3437188"/>
              <a:gd name="connsiteY24" fmla="*/ 614597 h 974361"/>
              <a:gd name="connsiteX25" fmla="*/ 1278604 w 3437188"/>
              <a:gd name="connsiteY25" fmla="*/ 599607 h 974361"/>
              <a:gd name="connsiteX26" fmla="*/ 993791 w 3437188"/>
              <a:gd name="connsiteY26" fmla="*/ 554636 h 974361"/>
              <a:gd name="connsiteX27" fmla="*/ 978801 w 3437188"/>
              <a:gd name="connsiteY27" fmla="*/ 689548 h 974361"/>
              <a:gd name="connsiteX28" fmla="*/ 858880 w 3437188"/>
              <a:gd name="connsiteY28" fmla="*/ 809469 h 974361"/>
              <a:gd name="connsiteX29" fmla="*/ 813909 w 3437188"/>
              <a:gd name="connsiteY29" fmla="*/ 899410 h 974361"/>
              <a:gd name="connsiteX30" fmla="*/ 768939 w 3437188"/>
              <a:gd name="connsiteY30" fmla="*/ 914400 h 974361"/>
              <a:gd name="connsiteX31" fmla="*/ 738958 w 3437188"/>
              <a:gd name="connsiteY31" fmla="*/ 944381 h 974361"/>
              <a:gd name="connsiteX32" fmla="*/ 649017 w 3437188"/>
              <a:gd name="connsiteY32" fmla="*/ 974361 h 974361"/>
              <a:gd name="connsiteX33" fmla="*/ 574067 w 3437188"/>
              <a:gd name="connsiteY33" fmla="*/ 884420 h 974361"/>
              <a:gd name="connsiteX34" fmla="*/ 499116 w 3437188"/>
              <a:gd name="connsiteY34" fmla="*/ 794479 h 974361"/>
              <a:gd name="connsiteX35" fmla="*/ 394185 w 3437188"/>
              <a:gd name="connsiteY35" fmla="*/ 779489 h 974361"/>
              <a:gd name="connsiteX36" fmla="*/ 364204 w 3437188"/>
              <a:gd name="connsiteY36" fmla="*/ 689548 h 974361"/>
              <a:gd name="connsiteX37" fmla="*/ 349214 w 3437188"/>
              <a:gd name="connsiteY37" fmla="*/ 644577 h 974361"/>
              <a:gd name="connsiteX38" fmla="*/ 169332 w 3437188"/>
              <a:gd name="connsiteY38" fmla="*/ 674558 h 974361"/>
              <a:gd name="connsiteX39" fmla="*/ 34421 w 3437188"/>
              <a:gd name="connsiteY39" fmla="*/ 719528 h 974361"/>
              <a:gd name="connsiteX0" fmla="*/ 3267856 w 3267856"/>
              <a:gd name="connsiteY0" fmla="*/ 0 h 974361"/>
              <a:gd name="connsiteX1" fmla="*/ 3177915 w 3267856"/>
              <a:gd name="connsiteY1" fmla="*/ 14990 h 974361"/>
              <a:gd name="connsiteX2" fmla="*/ 3102964 w 3267856"/>
              <a:gd name="connsiteY2" fmla="*/ 89941 h 974361"/>
              <a:gd name="connsiteX3" fmla="*/ 3043003 w 3267856"/>
              <a:gd name="connsiteY3" fmla="*/ 209863 h 974361"/>
              <a:gd name="connsiteX4" fmla="*/ 3013023 w 3267856"/>
              <a:gd name="connsiteY4" fmla="*/ 299804 h 974361"/>
              <a:gd name="connsiteX5" fmla="*/ 2998033 w 3267856"/>
              <a:gd name="connsiteY5" fmla="*/ 344774 h 974361"/>
              <a:gd name="connsiteX6" fmla="*/ 2983043 w 3267856"/>
              <a:gd name="connsiteY6" fmla="*/ 404735 h 974361"/>
              <a:gd name="connsiteX7" fmla="*/ 2953062 w 3267856"/>
              <a:gd name="connsiteY7" fmla="*/ 494676 h 974361"/>
              <a:gd name="connsiteX8" fmla="*/ 2863121 w 3267856"/>
              <a:gd name="connsiteY8" fmla="*/ 524656 h 974361"/>
              <a:gd name="connsiteX9" fmla="*/ 2818151 w 3267856"/>
              <a:gd name="connsiteY9" fmla="*/ 554636 h 974361"/>
              <a:gd name="connsiteX10" fmla="*/ 2713220 w 3267856"/>
              <a:gd name="connsiteY10" fmla="*/ 614597 h 974361"/>
              <a:gd name="connsiteX11" fmla="*/ 2608289 w 3267856"/>
              <a:gd name="connsiteY11" fmla="*/ 689548 h 974361"/>
              <a:gd name="connsiteX12" fmla="*/ 2458387 w 3267856"/>
              <a:gd name="connsiteY12" fmla="*/ 764499 h 974361"/>
              <a:gd name="connsiteX13" fmla="*/ 2338466 w 3267856"/>
              <a:gd name="connsiteY13" fmla="*/ 824459 h 974361"/>
              <a:gd name="connsiteX14" fmla="*/ 2248525 w 3267856"/>
              <a:gd name="connsiteY14" fmla="*/ 854440 h 974361"/>
              <a:gd name="connsiteX15" fmla="*/ 2218544 w 3267856"/>
              <a:gd name="connsiteY15" fmla="*/ 884420 h 974361"/>
              <a:gd name="connsiteX16" fmla="*/ 1978702 w 3267856"/>
              <a:gd name="connsiteY16" fmla="*/ 869430 h 974361"/>
              <a:gd name="connsiteX17" fmla="*/ 1888761 w 3267856"/>
              <a:gd name="connsiteY17" fmla="*/ 824459 h 974361"/>
              <a:gd name="connsiteX18" fmla="*/ 1708879 w 3267856"/>
              <a:gd name="connsiteY18" fmla="*/ 884420 h 974361"/>
              <a:gd name="connsiteX19" fmla="*/ 1663908 w 3267856"/>
              <a:gd name="connsiteY19" fmla="*/ 899410 h 974361"/>
              <a:gd name="connsiteX20" fmla="*/ 1558977 w 3267856"/>
              <a:gd name="connsiteY20" fmla="*/ 914400 h 974361"/>
              <a:gd name="connsiteX21" fmla="*/ 1349115 w 3267856"/>
              <a:gd name="connsiteY21" fmla="*/ 794479 h 974361"/>
              <a:gd name="connsiteX22" fmla="*/ 1259174 w 3267856"/>
              <a:gd name="connsiteY22" fmla="*/ 749508 h 974361"/>
              <a:gd name="connsiteX23" fmla="*/ 1214203 w 3267856"/>
              <a:gd name="connsiteY23" fmla="*/ 704538 h 974361"/>
              <a:gd name="connsiteX24" fmla="*/ 1169233 w 3267856"/>
              <a:gd name="connsiteY24" fmla="*/ 614597 h 974361"/>
              <a:gd name="connsiteX25" fmla="*/ 1109272 w 3267856"/>
              <a:gd name="connsiteY25" fmla="*/ 599607 h 974361"/>
              <a:gd name="connsiteX26" fmla="*/ 824459 w 3267856"/>
              <a:gd name="connsiteY26" fmla="*/ 554636 h 974361"/>
              <a:gd name="connsiteX27" fmla="*/ 809469 w 3267856"/>
              <a:gd name="connsiteY27" fmla="*/ 689548 h 974361"/>
              <a:gd name="connsiteX28" fmla="*/ 689548 w 3267856"/>
              <a:gd name="connsiteY28" fmla="*/ 809469 h 974361"/>
              <a:gd name="connsiteX29" fmla="*/ 644577 w 3267856"/>
              <a:gd name="connsiteY29" fmla="*/ 899410 h 974361"/>
              <a:gd name="connsiteX30" fmla="*/ 599607 w 3267856"/>
              <a:gd name="connsiteY30" fmla="*/ 914400 h 974361"/>
              <a:gd name="connsiteX31" fmla="*/ 569626 w 3267856"/>
              <a:gd name="connsiteY31" fmla="*/ 944381 h 974361"/>
              <a:gd name="connsiteX32" fmla="*/ 479685 w 3267856"/>
              <a:gd name="connsiteY32" fmla="*/ 974361 h 974361"/>
              <a:gd name="connsiteX33" fmla="*/ 404735 w 3267856"/>
              <a:gd name="connsiteY33" fmla="*/ 884420 h 974361"/>
              <a:gd name="connsiteX34" fmla="*/ 329784 w 3267856"/>
              <a:gd name="connsiteY34" fmla="*/ 794479 h 974361"/>
              <a:gd name="connsiteX35" fmla="*/ 224853 w 3267856"/>
              <a:gd name="connsiteY35" fmla="*/ 779489 h 974361"/>
              <a:gd name="connsiteX36" fmla="*/ 194872 w 3267856"/>
              <a:gd name="connsiteY36" fmla="*/ 689548 h 974361"/>
              <a:gd name="connsiteX37" fmla="*/ 179882 w 3267856"/>
              <a:gd name="connsiteY37" fmla="*/ 644577 h 974361"/>
              <a:gd name="connsiteX38" fmla="*/ 0 w 3267856"/>
              <a:gd name="connsiteY38" fmla="*/ 674558 h 974361"/>
              <a:gd name="connsiteX0" fmla="*/ 3087974 w 3087974"/>
              <a:gd name="connsiteY0" fmla="*/ 0 h 974361"/>
              <a:gd name="connsiteX1" fmla="*/ 2998033 w 3087974"/>
              <a:gd name="connsiteY1" fmla="*/ 14990 h 974361"/>
              <a:gd name="connsiteX2" fmla="*/ 2923082 w 3087974"/>
              <a:gd name="connsiteY2" fmla="*/ 89941 h 974361"/>
              <a:gd name="connsiteX3" fmla="*/ 2863121 w 3087974"/>
              <a:gd name="connsiteY3" fmla="*/ 209863 h 974361"/>
              <a:gd name="connsiteX4" fmla="*/ 2833141 w 3087974"/>
              <a:gd name="connsiteY4" fmla="*/ 299804 h 974361"/>
              <a:gd name="connsiteX5" fmla="*/ 2818151 w 3087974"/>
              <a:gd name="connsiteY5" fmla="*/ 344774 h 974361"/>
              <a:gd name="connsiteX6" fmla="*/ 2803161 w 3087974"/>
              <a:gd name="connsiteY6" fmla="*/ 404735 h 974361"/>
              <a:gd name="connsiteX7" fmla="*/ 2773180 w 3087974"/>
              <a:gd name="connsiteY7" fmla="*/ 494676 h 974361"/>
              <a:gd name="connsiteX8" fmla="*/ 2683239 w 3087974"/>
              <a:gd name="connsiteY8" fmla="*/ 524656 h 974361"/>
              <a:gd name="connsiteX9" fmla="*/ 2638269 w 3087974"/>
              <a:gd name="connsiteY9" fmla="*/ 554636 h 974361"/>
              <a:gd name="connsiteX10" fmla="*/ 2533338 w 3087974"/>
              <a:gd name="connsiteY10" fmla="*/ 614597 h 974361"/>
              <a:gd name="connsiteX11" fmla="*/ 2428407 w 3087974"/>
              <a:gd name="connsiteY11" fmla="*/ 689548 h 974361"/>
              <a:gd name="connsiteX12" fmla="*/ 2278505 w 3087974"/>
              <a:gd name="connsiteY12" fmla="*/ 764499 h 974361"/>
              <a:gd name="connsiteX13" fmla="*/ 2158584 w 3087974"/>
              <a:gd name="connsiteY13" fmla="*/ 824459 h 974361"/>
              <a:gd name="connsiteX14" fmla="*/ 2068643 w 3087974"/>
              <a:gd name="connsiteY14" fmla="*/ 854440 h 974361"/>
              <a:gd name="connsiteX15" fmla="*/ 2038662 w 3087974"/>
              <a:gd name="connsiteY15" fmla="*/ 884420 h 974361"/>
              <a:gd name="connsiteX16" fmla="*/ 1798820 w 3087974"/>
              <a:gd name="connsiteY16" fmla="*/ 869430 h 974361"/>
              <a:gd name="connsiteX17" fmla="*/ 1708879 w 3087974"/>
              <a:gd name="connsiteY17" fmla="*/ 824459 h 974361"/>
              <a:gd name="connsiteX18" fmla="*/ 1528997 w 3087974"/>
              <a:gd name="connsiteY18" fmla="*/ 884420 h 974361"/>
              <a:gd name="connsiteX19" fmla="*/ 1484026 w 3087974"/>
              <a:gd name="connsiteY19" fmla="*/ 899410 h 974361"/>
              <a:gd name="connsiteX20" fmla="*/ 1379095 w 3087974"/>
              <a:gd name="connsiteY20" fmla="*/ 914400 h 974361"/>
              <a:gd name="connsiteX21" fmla="*/ 1169233 w 3087974"/>
              <a:gd name="connsiteY21" fmla="*/ 794479 h 974361"/>
              <a:gd name="connsiteX22" fmla="*/ 1079292 w 3087974"/>
              <a:gd name="connsiteY22" fmla="*/ 749508 h 974361"/>
              <a:gd name="connsiteX23" fmla="*/ 1034321 w 3087974"/>
              <a:gd name="connsiteY23" fmla="*/ 704538 h 974361"/>
              <a:gd name="connsiteX24" fmla="*/ 989351 w 3087974"/>
              <a:gd name="connsiteY24" fmla="*/ 614597 h 974361"/>
              <a:gd name="connsiteX25" fmla="*/ 929390 w 3087974"/>
              <a:gd name="connsiteY25" fmla="*/ 599607 h 974361"/>
              <a:gd name="connsiteX26" fmla="*/ 644577 w 3087974"/>
              <a:gd name="connsiteY26" fmla="*/ 554636 h 974361"/>
              <a:gd name="connsiteX27" fmla="*/ 629587 w 3087974"/>
              <a:gd name="connsiteY27" fmla="*/ 689548 h 974361"/>
              <a:gd name="connsiteX28" fmla="*/ 509666 w 3087974"/>
              <a:gd name="connsiteY28" fmla="*/ 809469 h 974361"/>
              <a:gd name="connsiteX29" fmla="*/ 464695 w 3087974"/>
              <a:gd name="connsiteY29" fmla="*/ 899410 h 974361"/>
              <a:gd name="connsiteX30" fmla="*/ 419725 w 3087974"/>
              <a:gd name="connsiteY30" fmla="*/ 914400 h 974361"/>
              <a:gd name="connsiteX31" fmla="*/ 389744 w 3087974"/>
              <a:gd name="connsiteY31" fmla="*/ 944381 h 974361"/>
              <a:gd name="connsiteX32" fmla="*/ 299803 w 3087974"/>
              <a:gd name="connsiteY32" fmla="*/ 974361 h 974361"/>
              <a:gd name="connsiteX33" fmla="*/ 224853 w 3087974"/>
              <a:gd name="connsiteY33" fmla="*/ 884420 h 974361"/>
              <a:gd name="connsiteX34" fmla="*/ 149902 w 3087974"/>
              <a:gd name="connsiteY34" fmla="*/ 794479 h 974361"/>
              <a:gd name="connsiteX35" fmla="*/ 44971 w 3087974"/>
              <a:gd name="connsiteY35" fmla="*/ 779489 h 974361"/>
              <a:gd name="connsiteX36" fmla="*/ 14990 w 3087974"/>
              <a:gd name="connsiteY36" fmla="*/ 689548 h 974361"/>
              <a:gd name="connsiteX37" fmla="*/ 0 w 3087974"/>
              <a:gd name="connsiteY37" fmla="*/ 644577 h 974361"/>
              <a:gd name="connsiteX0" fmla="*/ 3072984 w 3072984"/>
              <a:gd name="connsiteY0" fmla="*/ 0 h 974361"/>
              <a:gd name="connsiteX1" fmla="*/ 2983043 w 3072984"/>
              <a:gd name="connsiteY1" fmla="*/ 14990 h 974361"/>
              <a:gd name="connsiteX2" fmla="*/ 2908092 w 3072984"/>
              <a:gd name="connsiteY2" fmla="*/ 89941 h 974361"/>
              <a:gd name="connsiteX3" fmla="*/ 2848131 w 3072984"/>
              <a:gd name="connsiteY3" fmla="*/ 209863 h 974361"/>
              <a:gd name="connsiteX4" fmla="*/ 2818151 w 3072984"/>
              <a:gd name="connsiteY4" fmla="*/ 299804 h 974361"/>
              <a:gd name="connsiteX5" fmla="*/ 2803161 w 3072984"/>
              <a:gd name="connsiteY5" fmla="*/ 344774 h 974361"/>
              <a:gd name="connsiteX6" fmla="*/ 2788171 w 3072984"/>
              <a:gd name="connsiteY6" fmla="*/ 404735 h 974361"/>
              <a:gd name="connsiteX7" fmla="*/ 2758190 w 3072984"/>
              <a:gd name="connsiteY7" fmla="*/ 494676 h 974361"/>
              <a:gd name="connsiteX8" fmla="*/ 2668249 w 3072984"/>
              <a:gd name="connsiteY8" fmla="*/ 524656 h 974361"/>
              <a:gd name="connsiteX9" fmla="*/ 2623279 w 3072984"/>
              <a:gd name="connsiteY9" fmla="*/ 554636 h 974361"/>
              <a:gd name="connsiteX10" fmla="*/ 2518348 w 3072984"/>
              <a:gd name="connsiteY10" fmla="*/ 614597 h 974361"/>
              <a:gd name="connsiteX11" fmla="*/ 2413417 w 3072984"/>
              <a:gd name="connsiteY11" fmla="*/ 689548 h 974361"/>
              <a:gd name="connsiteX12" fmla="*/ 2263515 w 3072984"/>
              <a:gd name="connsiteY12" fmla="*/ 764499 h 974361"/>
              <a:gd name="connsiteX13" fmla="*/ 2143594 w 3072984"/>
              <a:gd name="connsiteY13" fmla="*/ 824459 h 974361"/>
              <a:gd name="connsiteX14" fmla="*/ 2053653 w 3072984"/>
              <a:gd name="connsiteY14" fmla="*/ 854440 h 974361"/>
              <a:gd name="connsiteX15" fmla="*/ 2023672 w 3072984"/>
              <a:gd name="connsiteY15" fmla="*/ 884420 h 974361"/>
              <a:gd name="connsiteX16" fmla="*/ 1783830 w 3072984"/>
              <a:gd name="connsiteY16" fmla="*/ 869430 h 974361"/>
              <a:gd name="connsiteX17" fmla="*/ 1693889 w 3072984"/>
              <a:gd name="connsiteY17" fmla="*/ 824459 h 974361"/>
              <a:gd name="connsiteX18" fmla="*/ 1514007 w 3072984"/>
              <a:gd name="connsiteY18" fmla="*/ 884420 h 974361"/>
              <a:gd name="connsiteX19" fmla="*/ 1469036 w 3072984"/>
              <a:gd name="connsiteY19" fmla="*/ 899410 h 974361"/>
              <a:gd name="connsiteX20" fmla="*/ 1364105 w 3072984"/>
              <a:gd name="connsiteY20" fmla="*/ 914400 h 974361"/>
              <a:gd name="connsiteX21" fmla="*/ 1154243 w 3072984"/>
              <a:gd name="connsiteY21" fmla="*/ 794479 h 974361"/>
              <a:gd name="connsiteX22" fmla="*/ 1064302 w 3072984"/>
              <a:gd name="connsiteY22" fmla="*/ 749508 h 974361"/>
              <a:gd name="connsiteX23" fmla="*/ 1019331 w 3072984"/>
              <a:gd name="connsiteY23" fmla="*/ 704538 h 974361"/>
              <a:gd name="connsiteX24" fmla="*/ 974361 w 3072984"/>
              <a:gd name="connsiteY24" fmla="*/ 614597 h 974361"/>
              <a:gd name="connsiteX25" fmla="*/ 914400 w 3072984"/>
              <a:gd name="connsiteY25" fmla="*/ 599607 h 974361"/>
              <a:gd name="connsiteX26" fmla="*/ 629587 w 3072984"/>
              <a:gd name="connsiteY26" fmla="*/ 554636 h 974361"/>
              <a:gd name="connsiteX27" fmla="*/ 614597 w 3072984"/>
              <a:gd name="connsiteY27" fmla="*/ 689548 h 974361"/>
              <a:gd name="connsiteX28" fmla="*/ 494676 w 3072984"/>
              <a:gd name="connsiteY28" fmla="*/ 809469 h 974361"/>
              <a:gd name="connsiteX29" fmla="*/ 449705 w 3072984"/>
              <a:gd name="connsiteY29" fmla="*/ 899410 h 974361"/>
              <a:gd name="connsiteX30" fmla="*/ 404735 w 3072984"/>
              <a:gd name="connsiteY30" fmla="*/ 914400 h 974361"/>
              <a:gd name="connsiteX31" fmla="*/ 374754 w 3072984"/>
              <a:gd name="connsiteY31" fmla="*/ 944381 h 974361"/>
              <a:gd name="connsiteX32" fmla="*/ 284813 w 3072984"/>
              <a:gd name="connsiteY32" fmla="*/ 974361 h 974361"/>
              <a:gd name="connsiteX33" fmla="*/ 209863 w 3072984"/>
              <a:gd name="connsiteY33" fmla="*/ 884420 h 974361"/>
              <a:gd name="connsiteX34" fmla="*/ 134912 w 3072984"/>
              <a:gd name="connsiteY34" fmla="*/ 794479 h 974361"/>
              <a:gd name="connsiteX35" fmla="*/ 29981 w 3072984"/>
              <a:gd name="connsiteY35" fmla="*/ 779489 h 974361"/>
              <a:gd name="connsiteX36" fmla="*/ 0 w 3072984"/>
              <a:gd name="connsiteY36" fmla="*/ 689548 h 974361"/>
              <a:gd name="connsiteX0" fmla="*/ 3043003 w 3043003"/>
              <a:gd name="connsiteY0" fmla="*/ 0 h 974361"/>
              <a:gd name="connsiteX1" fmla="*/ 2953062 w 3043003"/>
              <a:gd name="connsiteY1" fmla="*/ 14990 h 974361"/>
              <a:gd name="connsiteX2" fmla="*/ 2878111 w 3043003"/>
              <a:gd name="connsiteY2" fmla="*/ 89941 h 974361"/>
              <a:gd name="connsiteX3" fmla="*/ 2818150 w 3043003"/>
              <a:gd name="connsiteY3" fmla="*/ 209863 h 974361"/>
              <a:gd name="connsiteX4" fmla="*/ 2788170 w 3043003"/>
              <a:gd name="connsiteY4" fmla="*/ 299804 h 974361"/>
              <a:gd name="connsiteX5" fmla="*/ 2773180 w 3043003"/>
              <a:gd name="connsiteY5" fmla="*/ 344774 h 974361"/>
              <a:gd name="connsiteX6" fmla="*/ 2758190 w 3043003"/>
              <a:gd name="connsiteY6" fmla="*/ 404735 h 974361"/>
              <a:gd name="connsiteX7" fmla="*/ 2728209 w 3043003"/>
              <a:gd name="connsiteY7" fmla="*/ 494676 h 974361"/>
              <a:gd name="connsiteX8" fmla="*/ 2638268 w 3043003"/>
              <a:gd name="connsiteY8" fmla="*/ 524656 h 974361"/>
              <a:gd name="connsiteX9" fmla="*/ 2593298 w 3043003"/>
              <a:gd name="connsiteY9" fmla="*/ 554636 h 974361"/>
              <a:gd name="connsiteX10" fmla="*/ 2488367 w 3043003"/>
              <a:gd name="connsiteY10" fmla="*/ 614597 h 974361"/>
              <a:gd name="connsiteX11" fmla="*/ 2383436 w 3043003"/>
              <a:gd name="connsiteY11" fmla="*/ 689548 h 974361"/>
              <a:gd name="connsiteX12" fmla="*/ 2233534 w 3043003"/>
              <a:gd name="connsiteY12" fmla="*/ 764499 h 974361"/>
              <a:gd name="connsiteX13" fmla="*/ 2113613 w 3043003"/>
              <a:gd name="connsiteY13" fmla="*/ 824459 h 974361"/>
              <a:gd name="connsiteX14" fmla="*/ 2023672 w 3043003"/>
              <a:gd name="connsiteY14" fmla="*/ 854440 h 974361"/>
              <a:gd name="connsiteX15" fmla="*/ 1993691 w 3043003"/>
              <a:gd name="connsiteY15" fmla="*/ 884420 h 974361"/>
              <a:gd name="connsiteX16" fmla="*/ 1753849 w 3043003"/>
              <a:gd name="connsiteY16" fmla="*/ 869430 h 974361"/>
              <a:gd name="connsiteX17" fmla="*/ 1663908 w 3043003"/>
              <a:gd name="connsiteY17" fmla="*/ 824459 h 974361"/>
              <a:gd name="connsiteX18" fmla="*/ 1484026 w 3043003"/>
              <a:gd name="connsiteY18" fmla="*/ 884420 h 974361"/>
              <a:gd name="connsiteX19" fmla="*/ 1439055 w 3043003"/>
              <a:gd name="connsiteY19" fmla="*/ 899410 h 974361"/>
              <a:gd name="connsiteX20" fmla="*/ 1334124 w 3043003"/>
              <a:gd name="connsiteY20" fmla="*/ 914400 h 974361"/>
              <a:gd name="connsiteX21" fmla="*/ 1124262 w 3043003"/>
              <a:gd name="connsiteY21" fmla="*/ 794479 h 974361"/>
              <a:gd name="connsiteX22" fmla="*/ 1034321 w 3043003"/>
              <a:gd name="connsiteY22" fmla="*/ 749508 h 974361"/>
              <a:gd name="connsiteX23" fmla="*/ 989350 w 3043003"/>
              <a:gd name="connsiteY23" fmla="*/ 704538 h 974361"/>
              <a:gd name="connsiteX24" fmla="*/ 944380 w 3043003"/>
              <a:gd name="connsiteY24" fmla="*/ 614597 h 974361"/>
              <a:gd name="connsiteX25" fmla="*/ 884419 w 3043003"/>
              <a:gd name="connsiteY25" fmla="*/ 599607 h 974361"/>
              <a:gd name="connsiteX26" fmla="*/ 599606 w 3043003"/>
              <a:gd name="connsiteY26" fmla="*/ 554636 h 974361"/>
              <a:gd name="connsiteX27" fmla="*/ 584616 w 3043003"/>
              <a:gd name="connsiteY27" fmla="*/ 689548 h 974361"/>
              <a:gd name="connsiteX28" fmla="*/ 464695 w 3043003"/>
              <a:gd name="connsiteY28" fmla="*/ 809469 h 974361"/>
              <a:gd name="connsiteX29" fmla="*/ 419724 w 3043003"/>
              <a:gd name="connsiteY29" fmla="*/ 899410 h 974361"/>
              <a:gd name="connsiteX30" fmla="*/ 374754 w 3043003"/>
              <a:gd name="connsiteY30" fmla="*/ 914400 h 974361"/>
              <a:gd name="connsiteX31" fmla="*/ 344773 w 3043003"/>
              <a:gd name="connsiteY31" fmla="*/ 944381 h 974361"/>
              <a:gd name="connsiteX32" fmla="*/ 254832 w 3043003"/>
              <a:gd name="connsiteY32" fmla="*/ 974361 h 974361"/>
              <a:gd name="connsiteX33" fmla="*/ 179882 w 3043003"/>
              <a:gd name="connsiteY33" fmla="*/ 884420 h 974361"/>
              <a:gd name="connsiteX34" fmla="*/ 104931 w 3043003"/>
              <a:gd name="connsiteY34" fmla="*/ 794479 h 974361"/>
              <a:gd name="connsiteX35" fmla="*/ 0 w 3043003"/>
              <a:gd name="connsiteY35" fmla="*/ 779489 h 974361"/>
              <a:gd name="connsiteX0" fmla="*/ 2938072 w 2938072"/>
              <a:gd name="connsiteY0" fmla="*/ 0 h 974361"/>
              <a:gd name="connsiteX1" fmla="*/ 2848131 w 2938072"/>
              <a:gd name="connsiteY1" fmla="*/ 14990 h 974361"/>
              <a:gd name="connsiteX2" fmla="*/ 2773180 w 2938072"/>
              <a:gd name="connsiteY2" fmla="*/ 89941 h 974361"/>
              <a:gd name="connsiteX3" fmla="*/ 2713219 w 2938072"/>
              <a:gd name="connsiteY3" fmla="*/ 209863 h 974361"/>
              <a:gd name="connsiteX4" fmla="*/ 2683239 w 2938072"/>
              <a:gd name="connsiteY4" fmla="*/ 299804 h 974361"/>
              <a:gd name="connsiteX5" fmla="*/ 2668249 w 2938072"/>
              <a:gd name="connsiteY5" fmla="*/ 344774 h 974361"/>
              <a:gd name="connsiteX6" fmla="*/ 2653259 w 2938072"/>
              <a:gd name="connsiteY6" fmla="*/ 404735 h 974361"/>
              <a:gd name="connsiteX7" fmla="*/ 2623278 w 2938072"/>
              <a:gd name="connsiteY7" fmla="*/ 494676 h 974361"/>
              <a:gd name="connsiteX8" fmla="*/ 2533337 w 2938072"/>
              <a:gd name="connsiteY8" fmla="*/ 524656 h 974361"/>
              <a:gd name="connsiteX9" fmla="*/ 2488367 w 2938072"/>
              <a:gd name="connsiteY9" fmla="*/ 554636 h 974361"/>
              <a:gd name="connsiteX10" fmla="*/ 2383436 w 2938072"/>
              <a:gd name="connsiteY10" fmla="*/ 614597 h 974361"/>
              <a:gd name="connsiteX11" fmla="*/ 2278505 w 2938072"/>
              <a:gd name="connsiteY11" fmla="*/ 689548 h 974361"/>
              <a:gd name="connsiteX12" fmla="*/ 2128603 w 2938072"/>
              <a:gd name="connsiteY12" fmla="*/ 764499 h 974361"/>
              <a:gd name="connsiteX13" fmla="*/ 2008682 w 2938072"/>
              <a:gd name="connsiteY13" fmla="*/ 824459 h 974361"/>
              <a:gd name="connsiteX14" fmla="*/ 1918741 w 2938072"/>
              <a:gd name="connsiteY14" fmla="*/ 854440 h 974361"/>
              <a:gd name="connsiteX15" fmla="*/ 1888760 w 2938072"/>
              <a:gd name="connsiteY15" fmla="*/ 884420 h 974361"/>
              <a:gd name="connsiteX16" fmla="*/ 1648918 w 2938072"/>
              <a:gd name="connsiteY16" fmla="*/ 869430 h 974361"/>
              <a:gd name="connsiteX17" fmla="*/ 1558977 w 2938072"/>
              <a:gd name="connsiteY17" fmla="*/ 824459 h 974361"/>
              <a:gd name="connsiteX18" fmla="*/ 1379095 w 2938072"/>
              <a:gd name="connsiteY18" fmla="*/ 884420 h 974361"/>
              <a:gd name="connsiteX19" fmla="*/ 1334124 w 2938072"/>
              <a:gd name="connsiteY19" fmla="*/ 899410 h 974361"/>
              <a:gd name="connsiteX20" fmla="*/ 1229193 w 2938072"/>
              <a:gd name="connsiteY20" fmla="*/ 914400 h 974361"/>
              <a:gd name="connsiteX21" fmla="*/ 1019331 w 2938072"/>
              <a:gd name="connsiteY21" fmla="*/ 794479 h 974361"/>
              <a:gd name="connsiteX22" fmla="*/ 929390 w 2938072"/>
              <a:gd name="connsiteY22" fmla="*/ 749508 h 974361"/>
              <a:gd name="connsiteX23" fmla="*/ 884419 w 2938072"/>
              <a:gd name="connsiteY23" fmla="*/ 704538 h 974361"/>
              <a:gd name="connsiteX24" fmla="*/ 839449 w 2938072"/>
              <a:gd name="connsiteY24" fmla="*/ 614597 h 974361"/>
              <a:gd name="connsiteX25" fmla="*/ 779488 w 2938072"/>
              <a:gd name="connsiteY25" fmla="*/ 599607 h 974361"/>
              <a:gd name="connsiteX26" fmla="*/ 494675 w 2938072"/>
              <a:gd name="connsiteY26" fmla="*/ 554636 h 974361"/>
              <a:gd name="connsiteX27" fmla="*/ 479685 w 2938072"/>
              <a:gd name="connsiteY27" fmla="*/ 689548 h 974361"/>
              <a:gd name="connsiteX28" fmla="*/ 359764 w 2938072"/>
              <a:gd name="connsiteY28" fmla="*/ 809469 h 974361"/>
              <a:gd name="connsiteX29" fmla="*/ 314793 w 2938072"/>
              <a:gd name="connsiteY29" fmla="*/ 899410 h 974361"/>
              <a:gd name="connsiteX30" fmla="*/ 269823 w 2938072"/>
              <a:gd name="connsiteY30" fmla="*/ 914400 h 974361"/>
              <a:gd name="connsiteX31" fmla="*/ 239842 w 2938072"/>
              <a:gd name="connsiteY31" fmla="*/ 944381 h 974361"/>
              <a:gd name="connsiteX32" fmla="*/ 149901 w 2938072"/>
              <a:gd name="connsiteY32" fmla="*/ 974361 h 974361"/>
              <a:gd name="connsiteX33" fmla="*/ 74951 w 2938072"/>
              <a:gd name="connsiteY33" fmla="*/ 884420 h 974361"/>
              <a:gd name="connsiteX34" fmla="*/ 0 w 2938072"/>
              <a:gd name="connsiteY34" fmla="*/ 794479 h 974361"/>
              <a:gd name="connsiteX0" fmla="*/ 2938072 w 2938072"/>
              <a:gd name="connsiteY0" fmla="*/ 0 h 974361"/>
              <a:gd name="connsiteX1" fmla="*/ 2848131 w 2938072"/>
              <a:gd name="connsiteY1" fmla="*/ 14990 h 974361"/>
              <a:gd name="connsiteX2" fmla="*/ 2773180 w 2938072"/>
              <a:gd name="connsiteY2" fmla="*/ 89941 h 974361"/>
              <a:gd name="connsiteX3" fmla="*/ 2713219 w 2938072"/>
              <a:gd name="connsiteY3" fmla="*/ 209863 h 974361"/>
              <a:gd name="connsiteX4" fmla="*/ 2683239 w 2938072"/>
              <a:gd name="connsiteY4" fmla="*/ 299804 h 974361"/>
              <a:gd name="connsiteX5" fmla="*/ 2668249 w 2938072"/>
              <a:gd name="connsiteY5" fmla="*/ 344774 h 974361"/>
              <a:gd name="connsiteX6" fmla="*/ 2653259 w 2938072"/>
              <a:gd name="connsiteY6" fmla="*/ 404735 h 974361"/>
              <a:gd name="connsiteX7" fmla="*/ 2623278 w 2938072"/>
              <a:gd name="connsiteY7" fmla="*/ 494676 h 974361"/>
              <a:gd name="connsiteX8" fmla="*/ 2533337 w 2938072"/>
              <a:gd name="connsiteY8" fmla="*/ 524656 h 974361"/>
              <a:gd name="connsiteX9" fmla="*/ 2488367 w 2938072"/>
              <a:gd name="connsiteY9" fmla="*/ 554636 h 974361"/>
              <a:gd name="connsiteX10" fmla="*/ 2383436 w 2938072"/>
              <a:gd name="connsiteY10" fmla="*/ 614597 h 974361"/>
              <a:gd name="connsiteX11" fmla="*/ 2278505 w 2938072"/>
              <a:gd name="connsiteY11" fmla="*/ 689548 h 974361"/>
              <a:gd name="connsiteX12" fmla="*/ 2128603 w 2938072"/>
              <a:gd name="connsiteY12" fmla="*/ 764499 h 974361"/>
              <a:gd name="connsiteX13" fmla="*/ 2008682 w 2938072"/>
              <a:gd name="connsiteY13" fmla="*/ 824459 h 974361"/>
              <a:gd name="connsiteX14" fmla="*/ 1918741 w 2938072"/>
              <a:gd name="connsiteY14" fmla="*/ 854440 h 974361"/>
              <a:gd name="connsiteX15" fmla="*/ 1888760 w 2938072"/>
              <a:gd name="connsiteY15" fmla="*/ 884420 h 974361"/>
              <a:gd name="connsiteX16" fmla="*/ 1648918 w 2938072"/>
              <a:gd name="connsiteY16" fmla="*/ 869430 h 974361"/>
              <a:gd name="connsiteX17" fmla="*/ 1558977 w 2938072"/>
              <a:gd name="connsiteY17" fmla="*/ 824459 h 974361"/>
              <a:gd name="connsiteX18" fmla="*/ 1379095 w 2938072"/>
              <a:gd name="connsiteY18" fmla="*/ 884420 h 974361"/>
              <a:gd name="connsiteX19" fmla="*/ 1334124 w 2938072"/>
              <a:gd name="connsiteY19" fmla="*/ 899410 h 974361"/>
              <a:gd name="connsiteX20" fmla="*/ 1229193 w 2938072"/>
              <a:gd name="connsiteY20" fmla="*/ 914400 h 974361"/>
              <a:gd name="connsiteX21" fmla="*/ 1019331 w 2938072"/>
              <a:gd name="connsiteY21" fmla="*/ 794479 h 974361"/>
              <a:gd name="connsiteX22" fmla="*/ 929390 w 2938072"/>
              <a:gd name="connsiteY22" fmla="*/ 749508 h 974361"/>
              <a:gd name="connsiteX23" fmla="*/ 884419 w 2938072"/>
              <a:gd name="connsiteY23" fmla="*/ 704538 h 974361"/>
              <a:gd name="connsiteX24" fmla="*/ 839449 w 2938072"/>
              <a:gd name="connsiteY24" fmla="*/ 614597 h 974361"/>
              <a:gd name="connsiteX25" fmla="*/ 779488 w 2938072"/>
              <a:gd name="connsiteY25" fmla="*/ 599607 h 974361"/>
              <a:gd name="connsiteX26" fmla="*/ 494675 w 2938072"/>
              <a:gd name="connsiteY26" fmla="*/ 554636 h 974361"/>
              <a:gd name="connsiteX27" fmla="*/ 479685 w 2938072"/>
              <a:gd name="connsiteY27" fmla="*/ 689548 h 974361"/>
              <a:gd name="connsiteX28" fmla="*/ 359764 w 2938072"/>
              <a:gd name="connsiteY28" fmla="*/ 809469 h 974361"/>
              <a:gd name="connsiteX29" fmla="*/ 314793 w 2938072"/>
              <a:gd name="connsiteY29" fmla="*/ 899410 h 974361"/>
              <a:gd name="connsiteX30" fmla="*/ 269823 w 2938072"/>
              <a:gd name="connsiteY30" fmla="*/ 914400 h 974361"/>
              <a:gd name="connsiteX31" fmla="*/ 239842 w 2938072"/>
              <a:gd name="connsiteY31" fmla="*/ 944381 h 974361"/>
              <a:gd name="connsiteX32" fmla="*/ 149901 w 2938072"/>
              <a:gd name="connsiteY32" fmla="*/ 974361 h 974361"/>
              <a:gd name="connsiteX33" fmla="*/ 0 w 2938072"/>
              <a:gd name="connsiteY33" fmla="*/ 794479 h 974361"/>
              <a:gd name="connsiteX0" fmla="*/ 2938072 w 2938072"/>
              <a:gd name="connsiteY0" fmla="*/ 0 h 994348"/>
              <a:gd name="connsiteX1" fmla="*/ 2848131 w 2938072"/>
              <a:gd name="connsiteY1" fmla="*/ 14990 h 994348"/>
              <a:gd name="connsiteX2" fmla="*/ 2773180 w 2938072"/>
              <a:gd name="connsiteY2" fmla="*/ 89941 h 994348"/>
              <a:gd name="connsiteX3" fmla="*/ 2713219 w 2938072"/>
              <a:gd name="connsiteY3" fmla="*/ 209863 h 994348"/>
              <a:gd name="connsiteX4" fmla="*/ 2683239 w 2938072"/>
              <a:gd name="connsiteY4" fmla="*/ 299804 h 994348"/>
              <a:gd name="connsiteX5" fmla="*/ 2668249 w 2938072"/>
              <a:gd name="connsiteY5" fmla="*/ 344774 h 994348"/>
              <a:gd name="connsiteX6" fmla="*/ 2653259 w 2938072"/>
              <a:gd name="connsiteY6" fmla="*/ 404735 h 994348"/>
              <a:gd name="connsiteX7" fmla="*/ 2623278 w 2938072"/>
              <a:gd name="connsiteY7" fmla="*/ 494676 h 994348"/>
              <a:gd name="connsiteX8" fmla="*/ 2533337 w 2938072"/>
              <a:gd name="connsiteY8" fmla="*/ 524656 h 994348"/>
              <a:gd name="connsiteX9" fmla="*/ 2488367 w 2938072"/>
              <a:gd name="connsiteY9" fmla="*/ 554636 h 994348"/>
              <a:gd name="connsiteX10" fmla="*/ 2383436 w 2938072"/>
              <a:gd name="connsiteY10" fmla="*/ 614597 h 994348"/>
              <a:gd name="connsiteX11" fmla="*/ 2278505 w 2938072"/>
              <a:gd name="connsiteY11" fmla="*/ 689548 h 994348"/>
              <a:gd name="connsiteX12" fmla="*/ 2128603 w 2938072"/>
              <a:gd name="connsiteY12" fmla="*/ 764499 h 994348"/>
              <a:gd name="connsiteX13" fmla="*/ 2008682 w 2938072"/>
              <a:gd name="connsiteY13" fmla="*/ 824459 h 994348"/>
              <a:gd name="connsiteX14" fmla="*/ 1918741 w 2938072"/>
              <a:gd name="connsiteY14" fmla="*/ 854440 h 994348"/>
              <a:gd name="connsiteX15" fmla="*/ 1888760 w 2938072"/>
              <a:gd name="connsiteY15" fmla="*/ 884420 h 994348"/>
              <a:gd name="connsiteX16" fmla="*/ 1648918 w 2938072"/>
              <a:gd name="connsiteY16" fmla="*/ 869430 h 994348"/>
              <a:gd name="connsiteX17" fmla="*/ 1558977 w 2938072"/>
              <a:gd name="connsiteY17" fmla="*/ 824459 h 994348"/>
              <a:gd name="connsiteX18" fmla="*/ 1379095 w 2938072"/>
              <a:gd name="connsiteY18" fmla="*/ 884420 h 994348"/>
              <a:gd name="connsiteX19" fmla="*/ 1334124 w 2938072"/>
              <a:gd name="connsiteY19" fmla="*/ 899410 h 994348"/>
              <a:gd name="connsiteX20" fmla="*/ 1229193 w 2938072"/>
              <a:gd name="connsiteY20" fmla="*/ 914400 h 994348"/>
              <a:gd name="connsiteX21" fmla="*/ 1019331 w 2938072"/>
              <a:gd name="connsiteY21" fmla="*/ 794479 h 994348"/>
              <a:gd name="connsiteX22" fmla="*/ 929390 w 2938072"/>
              <a:gd name="connsiteY22" fmla="*/ 749508 h 994348"/>
              <a:gd name="connsiteX23" fmla="*/ 884419 w 2938072"/>
              <a:gd name="connsiteY23" fmla="*/ 704538 h 994348"/>
              <a:gd name="connsiteX24" fmla="*/ 839449 w 2938072"/>
              <a:gd name="connsiteY24" fmla="*/ 614597 h 994348"/>
              <a:gd name="connsiteX25" fmla="*/ 779488 w 2938072"/>
              <a:gd name="connsiteY25" fmla="*/ 599607 h 994348"/>
              <a:gd name="connsiteX26" fmla="*/ 494675 w 2938072"/>
              <a:gd name="connsiteY26" fmla="*/ 554636 h 994348"/>
              <a:gd name="connsiteX27" fmla="*/ 479685 w 2938072"/>
              <a:gd name="connsiteY27" fmla="*/ 689548 h 994348"/>
              <a:gd name="connsiteX28" fmla="*/ 359764 w 2938072"/>
              <a:gd name="connsiteY28" fmla="*/ 809469 h 994348"/>
              <a:gd name="connsiteX29" fmla="*/ 314793 w 2938072"/>
              <a:gd name="connsiteY29" fmla="*/ 899410 h 994348"/>
              <a:gd name="connsiteX30" fmla="*/ 269823 w 2938072"/>
              <a:gd name="connsiteY30" fmla="*/ 914400 h 994348"/>
              <a:gd name="connsiteX31" fmla="*/ 149901 w 2938072"/>
              <a:gd name="connsiteY31" fmla="*/ 974361 h 994348"/>
              <a:gd name="connsiteX32" fmla="*/ 0 w 2938072"/>
              <a:gd name="connsiteY32" fmla="*/ 794479 h 994348"/>
              <a:gd name="connsiteX0" fmla="*/ 2938072 w 2938072"/>
              <a:gd name="connsiteY0" fmla="*/ 0 h 919199"/>
              <a:gd name="connsiteX1" fmla="*/ 2848131 w 2938072"/>
              <a:gd name="connsiteY1" fmla="*/ 14990 h 919199"/>
              <a:gd name="connsiteX2" fmla="*/ 2773180 w 2938072"/>
              <a:gd name="connsiteY2" fmla="*/ 89941 h 919199"/>
              <a:gd name="connsiteX3" fmla="*/ 2713219 w 2938072"/>
              <a:gd name="connsiteY3" fmla="*/ 209863 h 919199"/>
              <a:gd name="connsiteX4" fmla="*/ 2683239 w 2938072"/>
              <a:gd name="connsiteY4" fmla="*/ 299804 h 919199"/>
              <a:gd name="connsiteX5" fmla="*/ 2668249 w 2938072"/>
              <a:gd name="connsiteY5" fmla="*/ 344774 h 919199"/>
              <a:gd name="connsiteX6" fmla="*/ 2653259 w 2938072"/>
              <a:gd name="connsiteY6" fmla="*/ 404735 h 919199"/>
              <a:gd name="connsiteX7" fmla="*/ 2623278 w 2938072"/>
              <a:gd name="connsiteY7" fmla="*/ 494676 h 919199"/>
              <a:gd name="connsiteX8" fmla="*/ 2533337 w 2938072"/>
              <a:gd name="connsiteY8" fmla="*/ 524656 h 919199"/>
              <a:gd name="connsiteX9" fmla="*/ 2488367 w 2938072"/>
              <a:gd name="connsiteY9" fmla="*/ 554636 h 919199"/>
              <a:gd name="connsiteX10" fmla="*/ 2383436 w 2938072"/>
              <a:gd name="connsiteY10" fmla="*/ 614597 h 919199"/>
              <a:gd name="connsiteX11" fmla="*/ 2278505 w 2938072"/>
              <a:gd name="connsiteY11" fmla="*/ 689548 h 919199"/>
              <a:gd name="connsiteX12" fmla="*/ 2128603 w 2938072"/>
              <a:gd name="connsiteY12" fmla="*/ 764499 h 919199"/>
              <a:gd name="connsiteX13" fmla="*/ 2008682 w 2938072"/>
              <a:gd name="connsiteY13" fmla="*/ 824459 h 919199"/>
              <a:gd name="connsiteX14" fmla="*/ 1918741 w 2938072"/>
              <a:gd name="connsiteY14" fmla="*/ 854440 h 919199"/>
              <a:gd name="connsiteX15" fmla="*/ 1888760 w 2938072"/>
              <a:gd name="connsiteY15" fmla="*/ 884420 h 919199"/>
              <a:gd name="connsiteX16" fmla="*/ 1648918 w 2938072"/>
              <a:gd name="connsiteY16" fmla="*/ 869430 h 919199"/>
              <a:gd name="connsiteX17" fmla="*/ 1558977 w 2938072"/>
              <a:gd name="connsiteY17" fmla="*/ 824459 h 919199"/>
              <a:gd name="connsiteX18" fmla="*/ 1379095 w 2938072"/>
              <a:gd name="connsiteY18" fmla="*/ 884420 h 919199"/>
              <a:gd name="connsiteX19" fmla="*/ 1334124 w 2938072"/>
              <a:gd name="connsiteY19" fmla="*/ 899410 h 919199"/>
              <a:gd name="connsiteX20" fmla="*/ 1229193 w 2938072"/>
              <a:gd name="connsiteY20" fmla="*/ 914400 h 919199"/>
              <a:gd name="connsiteX21" fmla="*/ 1019331 w 2938072"/>
              <a:gd name="connsiteY21" fmla="*/ 794479 h 919199"/>
              <a:gd name="connsiteX22" fmla="*/ 929390 w 2938072"/>
              <a:gd name="connsiteY22" fmla="*/ 749508 h 919199"/>
              <a:gd name="connsiteX23" fmla="*/ 884419 w 2938072"/>
              <a:gd name="connsiteY23" fmla="*/ 704538 h 919199"/>
              <a:gd name="connsiteX24" fmla="*/ 839449 w 2938072"/>
              <a:gd name="connsiteY24" fmla="*/ 614597 h 919199"/>
              <a:gd name="connsiteX25" fmla="*/ 779488 w 2938072"/>
              <a:gd name="connsiteY25" fmla="*/ 599607 h 919199"/>
              <a:gd name="connsiteX26" fmla="*/ 494675 w 2938072"/>
              <a:gd name="connsiteY26" fmla="*/ 554636 h 919199"/>
              <a:gd name="connsiteX27" fmla="*/ 479685 w 2938072"/>
              <a:gd name="connsiteY27" fmla="*/ 689548 h 919199"/>
              <a:gd name="connsiteX28" fmla="*/ 359764 w 2938072"/>
              <a:gd name="connsiteY28" fmla="*/ 809469 h 919199"/>
              <a:gd name="connsiteX29" fmla="*/ 314793 w 2938072"/>
              <a:gd name="connsiteY29" fmla="*/ 899410 h 919199"/>
              <a:gd name="connsiteX30" fmla="*/ 269823 w 2938072"/>
              <a:gd name="connsiteY30" fmla="*/ 914400 h 919199"/>
              <a:gd name="connsiteX31" fmla="*/ 0 w 2938072"/>
              <a:gd name="connsiteY31" fmla="*/ 794479 h 919199"/>
              <a:gd name="connsiteX0" fmla="*/ 2668249 w 2668249"/>
              <a:gd name="connsiteY0" fmla="*/ 0 h 919199"/>
              <a:gd name="connsiteX1" fmla="*/ 2578308 w 2668249"/>
              <a:gd name="connsiteY1" fmla="*/ 14990 h 919199"/>
              <a:gd name="connsiteX2" fmla="*/ 2503357 w 2668249"/>
              <a:gd name="connsiteY2" fmla="*/ 89941 h 919199"/>
              <a:gd name="connsiteX3" fmla="*/ 2443396 w 2668249"/>
              <a:gd name="connsiteY3" fmla="*/ 209863 h 919199"/>
              <a:gd name="connsiteX4" fmla="*/ 2413416 w 2668249"/>
              <a:gd name="connsiteY4" fmla="*/ 299804 h 919199"/>
              <a:gd name="connsiteX5" fmla="*/ 2398426 w 2668249"/>
              <a:gd name="connsiteY5" fmla="*/ 344774 h 919199"/>
              <a:gd name="connsiteX6" fmla="*/ 2383436 w 2668249"/>
              <a:gd name="connsiteY6" fmla="*/ 404735 h 919199"/>
              <a:gd name="connsiteX7" fmla="*/ 2353455 w 2668249"/>
              <a:gd name="connsiteY7" fmla="*/ 494676 h 919199"/>
              <a:gd name="connsiteX8" fmla="*/ 2263514 w 2668249"/>
              <a:gd name="connsiteY8" fmla="*/ 524656 h 919199"/>
              <a:gd name="connsiteX9" fmla="*/ 2218544 w 2668249"/>
              <a:gd name="connsiteY9" fmla="*/ 554636 h 919199"/>
              <a:gd name="connsiteX10" fmla="*/ 2113613 w 2668249"/>
              <a:gd name="connsiteY10" fmla="*/ 614597 h 919199"/>
              <a:gd name="connsiteX11" fmla="*/ 2008682 w 2668249"/>
              <a:gd name="connsiteY11" fmla="*/ 689548 h 919199"/>
              <a:gd name="connsiteX12" fmla="*/ 1858780 w 2668249"/>
              <a:gd name="connsiteY12" fmla="*/ 764499 h 919199"/>
              <a:gd name="connsiteX13" fmla="*/ 1738859 w 2668249"/>
              <a:gd name="connsiteY13" fmla="*/ 824459 h 919199"/>
              <a:gd name="connsiteX14" fmla="*/ 1648918 w 2668249"/>
              <a:gd name="connsiteY14" fmla="*/ 854440 h 919199"/>
              <a:gd name="connsiteX15" fmla="*/ 1618937 w 2668249"/>
              <a:gd name="connsiteY15" fmla="*/ 884420 h 919199"/>
              <a:gd name="connsiteX16" fmla="*/ 1379095 w 2668249"/>
              <a:gd name="connsiteY16" fmla="*/ 869430 h 919199"/>
              <a:gd name="connsiteX17" fmla="*/ 1289154 w 2668249"/>
              <a:gd name="connsiteY17" fmla="*/ 824459 h 919199"/>
              <a:gd name="connsiteX18" fmla="*/ 1109272 w 2668249"/>
              <a:gd name="connsiteY18" fmla="*/ 884420 h 919199"/>
              <a:gd name="connsiteX19" fmla="*/ 1064301 w 2668249"/>
              <a:gd name="connsiteY19" fmla="*/ 899410 h 919199"/>
              <a:gd name="connsiteX20" fmla="*/ 959370 w 2668249"/>
              <a:gd name="connsiteY20" fmla="*/ 914400 h 919199"/>
              <a:gd name="connsiteX21" fmla="*/ 749508 w 2668249"/>
              <a:gd name="connsiteY21" fmla="*/ 794479 h 919199"/>
              <a:gd name="connsiteX22" fmla="*/ 659567 w 2668249"/>
              <a:gd name="connsiteY22" fmla="*/ 749508 h 919199"/>
              <a:gd name="connsiteX23" fmla="*/ 614596 w 2668249"/>
              <a:gd name="connsiteY23" fmla="*/ 704538 h 919199"/>
              <a:gd name="connsiteX24" fmla="*/ 569626 w 2668249"/>
              <a:gd name="connsiteY24" fmla="*/ 614597 h 919199"/>
              <a:gd name="connsiteX25" fmla="*/ 509665 w 2668249"/>
              <a:gd name="connsiteY25" fmla="*/ 599607 h 919199"/>
              <a:gd name="connsiteX26" fmla="*/ 224852 w 2668249"/>
              <a:gd name="connsiteY26" fmla="*/ 554636 h 919199"/>
              <a:gd name="connsiteX27" fmla="*/ 209862 w 2668249"/>
              <a:gd name="connsiteY27" fmla="*/ 689548 h 919199"/>
              <a:gd name="connsiteX28" fmla="*/ 89941 w 2668249"/>
              <a:gd name="connsiteY28" fmla="*/ 809469 h 919199"/>
              <a:gd name="connsiteX29" fmla="*/ 44970 w 2668249"/>
              <a:gd name="connsiteY29" fmla="*/ 899410 h 919199"/>
              <a:gd name="connsiteX30" fmla="*/ 0 w 2668249"/>
              <a:gd name="connsiteY30" fmla="*/ 914400 h 919199"/>
              <a:gd name="connsiteX0" fmla="*/ 2668249 w 2668249"/>
              <a:gd name="connsiteY0" fmla="*/ 0 h 919199"/>
              <a:gd name="connsiteX1" fmla="*/ 2578308 w 2668249"/>
              <a:gd name="connsiteY1" fmla="*/ 14990 h 919199"/>
              <a:gd name="connsiteX2" fmla="*/ 2503357 w 2668249"/>
              <a:gd name="connsiteY2" fmla="*/ 89941 h 919199"/>
              <a:gd name="connsiteX3" fmla="*/ 2443396 w 2668249"/>
              <a:gd name="connsiteY3" fmla="*/ 209863 h 919199"/>
              <a:gd name="connsiteX4" fmla="*/ 2413416 w 2668249"/>
              <a:gd name="connsiteY4" fmla="*/ 299804 h 919199"/>
              <a:gd name="connsiteX5" fmla="*/ 2398426 w 2668249"/>
              <a:gd name="connsiteY5" fmla="*/ 344774 h 919199"/>
              <a:gd name="connsiteX6" fmla="*/ 2383436 w 2668249"/>
              <a:gd name="connsiteY6" fmla="*/ 404735 h 919199"/>
              <a:gd name="connsiteX7" fmla="*/ 2353455 w 2668249"/>
              <a:gd name="connsiteY7" fmla="*/ 494676 h 919199"/>
              <a:gd name="connsiteX8" fmla="*/ 2263514 w 2668249"/>
              <a:gd name="connsiteY8" fmla="*/ 524656 h 919199"/>
              <a:gd name="connsiteX9" fmla="*/ 2218544 w 2668249"/>
              <a:gd name="connsiteY9" fmla="*/ 554636 h 919199"/>
              <a:gd name="connsiteX10" fmla="*/ 2113613 w 2668249"/>
              <a:gd name="connsiteY10" fmla="*/ 614597 h 919199"/>
              <a:gd name="connsiteX11" fmla="*/ 2008682 w 2668249"/>
              <a:gd name="connsiteY11" fmla="*/ 689548 h 919199"/>
              <a:gd name="connsiteX12" fmla="*/ 1858780 w 2668249"/>
              <a:gd name="connsiteY12" fmla="*/ 764499 h 919199"/>
              <a:gd name="connsiteX13" fmla="*/ 1738859 w 2668249"/>
              <a:gd name="connsiteY13" fmla="*/ 824459 h 919199"/>
              <a:gd name="connsiteX14" fmla="*/ 1648918 w 2668249"/>
              <a:gd name="connsiteY14" fmla="*/ 854440 h 919199"/>
              <a:gd name="connsiteX15" fmla="*/ 1618937 w 2668249"/>
              <a:gd name="connsiteY15" fmla="*/ 884420 h 919199"/>
              <a:gd name="connsiteX16" fmla="*/ 1379095 w 2668249"/>
              <a:gd name="connsiteY16" fmla="*/ 869430 h 919199"/>
              <a:gd name="connsiteX17" fmla="*/ 1289154 w 2668249"/>
              <a:gd name="connsiteY17" fmla="*/ 824459 h 919199"/>
              <a:gd name="connsiteX18" fmla="*/ 1109272 w 2668249"/>
              <a:gd name="connsiteY18" fmla="*/ 884420 h 919199"/>
              <a:gd name="connsiteX19" fmla="*/ 1064301 w 2668249"/>
              <a:gd name="connsiteY19" fmla="*/ 899410 h 919199"/>
              <a:gd name="connsiteX20" fmla="*/ 959370 w 2668249"/>
              <a:gd name="connsiteY20" fmla="*/ 914400 h 919199"/>
              <a:gd name="connsiteX21" fmla="*/ 749508 w 2668249"/>
              <a:gd name="connsiteY21" fmla="*/ 794479 h 919199"/>
              <a:gd name="connsiteX22" fmla="*/ 659567 w 2668249"/>
              <a:gd name="connsiteY22" fmla="*/ 749508 h 919199"/>
              <a:gd name="connsiteX23" fmla="*/ 614596 w 2668249"/>
              <a:gd name="connsiteY23" fmla="*/ 704538 h 919199"/>
              <a:gd name="connsiteX24" fmla="*/ 569626 w 2668249"/>
              <a:gd name="connsiteY24" fmla="*/ 614597 h 919199"/>
              <a:gd name="connsiteX25" fmla="*/ 509665 w 2668249"/>
              <a:gd name="connsiteY25" fmla="*/ 599607 h 919199"/>
              <a:gd name="connsiteX26" fmla="*/ 224852 w 2668249"/>
              <a:gd name="connsiteY26" fmla="*/ 554636 h 919199"/>
              <a:gd name="connsiteX27" fmla="*/ 209862 w 2668249"/>
              <a:gd name="connsiteY27" fmla="*/ 689548 h 919199"/>
              <a:gd name="connsiteX28" fmla="*/ 89941 w 2668249"/>
              <a:gd name="connsiteY28" fmla="*/ 809469 h 919199"/>
              <a:gd name="connsiteX29" fmla="*/ 0 w 2668249"/>
              <a:gd name="connsiteY29" fmla="*/ 914400 h 919199"/>
              <a:gd name="connsiteX0" fmla="*/ 2578308 w 2578308"/>
              <a:gd name="connsiteY0" fmla="*/ 0 h 919199"/>
              <a:gd name="connsiteX1" fmla="*/ 2488367 w 2578308"/>
              <a:gd name="connsiteY1" fmla="*/ 14990 h 919199"/>
              <a:gd name="connsiteX2" fmla="*/ 2413416 w 2578308"/>
              <a:gd name="connsiteY2" fmla="*/ 89941 h 919199"/>
              <a:gd name="connsiteX3" fmla="*/ 2353455 w 2578308"/>
              <a:gd name="connsiteY3" fmla="*/ 209863 h 919199"/>
              <a:gd name="connsiteX4" fmla="*/ 2323475 w 2578308"/>
              <a:gd name="connsiteY4" fmla="*/ 299804 h 919199"/>
              <a:gd name="connsiteX5" fmla="*/ 2308485 w 2578308"/>
              <a:gd name="connsiteY5" fmla="*/ 344774 h 919199"/>
              <a:gd name="connsiteX6" fmla="*/ 2293495 w 2578308"/>
              <a:gd name="connsiteY6" fmla="*/ 404735 h 919199"/>
              <a:gd name="connsiteX7" fmla="*/ 2263514 w 2578308"/>
              <a:gd name="connsiteY7" fmla="*/ 494676 h 919199"/>
              <a:gd name="connsiteX8" fmla="*/ 2173573 w 2578308"/>
              <a:gd name="connsiteY8" fmla="*/ 524656 h 919199"/>
              <a:gd name="connsiteX9" fmla="*/ 2128603 w 2578308"/>
              <a:gd name="connsiteY9" fmla="*/ 554636 h 919199"/>
              <a:gd name="connsiteX10" fmla="*/ 2023672 w 2578308"/>
              <a:gd name="connsiteY10" fmla="*/ 614597 h 919199"/>
              <a:gd name="connsiteX11" fmla="*/ 1918741 w 2578308"/>
              <a:gd name="connsiteY11" fmla="*/ 689548 h 919199"/>
              <a:gd name="connsiteX12" fmla="*/ 1768839 w 2578308"/>
              <a:gd name="connsiteY12" fmla="*/ 764499 h 919199"/>
              <a:gd name="connsiteX13" fmla="*/ 1648918 w 2578308"/>
              <a:gd name="connsiteY13" fmla="*/ 824459 h 919199"/>
              <a:gd name="connsiteX14" fmla="*/ 1558977 w 2578308"/>
              <a:gd name="connsiteY14" fmla="*/ 854440 h 919199"/>
              <a:gd name="connsiteX15" fmla="*/ 1528996 w 2578308"/>
              <a:gd name="connsiteY15" fmla="*/ 884420 h 919199"/>
              <a:gd name="connsiteX16" fmla="*/ 1289154 w 2578308"/>
              <a:gd name="connsiteY16" fmla="*/ 869430 h 919199"/>
              <a:gd name="connsiteX17" fmla="*/ 1199213 w 2578308"/>
              <a:gd name="connsiteY17" fmla="*/ 824459 h 919199"/>
              <a:gd name="connsiteX18" fmla="*/ 1019331 w 2578308"/>
              <a:gd name="connsiteY18" fmla="*/ 884420 h 919199"/>
              <a:gd name="connsiteX19" fmla="*/ 974360 w 2578308"/>
              <a:gd name="connsiteY19" fmla="*/ 899410 h 919199"/>
              <a:gd name="connsiteX20" fmla="*/ 869429 w 2578308"/>
              <a:gd name="connsiteY20" fmla="*/ 914400 h 919199"/>
              <a:gd name="connsiteX21" fmla="*/ 659567 w 2578308"/>
              <a:gd name="connsiteY21" fmla="*/ 794479 h 919199"/>
              <a:gd name="connsiteX22" fmla="*/ 569626 w 2578308"/>
              <a:gd name="connsiteY22" fmla="*/ 749508 h 919199"/>
              <a:gd name="connsiteX23" fmla="*/ 524655 w 2578308"/>
              <a:gd name="connsiteY23" fmla="*/ 704538 h 919199"/>
              <a:gd name="connsiteX24" fmla="*/ 479685 w 2578308"/>
              <a:gd name="connsiteY24" fmla="*/ 614597 h 919199"/>
              <a:gd name="connsiteX25" fmla="*/ 419724 w 2578308"/>
              <a:gd name="connsiteY25" fmla="*/ 599607 h 919199"/>
              <a:gd name="connsiteX26" fmla="*/ 134911 w 2578308"/>
              <a:gd name="connsiteY26" fmla="*/ 554636 h 919199"/>
              <a:gd name="connsiteX27" fmla="*/ 119921 w 2578308"/>
              <a:gd name="connsiteY27" fmla="*/ 689548 h 919199"/>
              <a:gd name="connsiteX28" fmla="*/ 0 w 2578308"/>
              <a:gd name="connsiteY28" fmla="*/ 809469 h 919199"/>
              <a:gd name="connsiteX0" fmla="*/ 2482950 w 2482950"/>
              <a:gd name="connsiteY0" fmla="*/ 0 h 919199"/>
              <a:gd name="connsiteX1" fmla="*/ 2393009 w 2482950"/>
              <a:gd name="connsiteY1" fmla="*/ 14990 h 919199"/>
              <a:gd name="connsiteX2" fmla="*/ 2318058 w 2482950"/>
              <a:gd name="connsiteY2" fmla="*/ 89941 h 919199"/>
              <a:gd name="connsiteX3" fmla="*/ 2258097 w 2482950"/>
              <a:gd name="connsiteY3" fmla="*/ 209863 h 919199"/>
              <a:gd name="connsiteX4" fmla="*/ 2228117 w 2482950"/>
              <a:gd name="connsiteY4" fmla="*/ 299804 h 919199"/>
              <a:gd name="connsiteX5" fmla="*/ 2213127 w 2482950"/>
              <a:gd name="connsiteY5" fmla="*/ 344774 h 919199"/>
              <a:gd name="connsiteX6" fmla="*/ 2198137 w 2482950"/>
              <a:gd name="connsiteY6" fmla="*/ 404735 h 919199"/>
              <a:gd name="connsiteX7" fmla="*/ 2168156 w 2482950"/>
              <a:gd name="connsiteY7" fmla="*/ 494676 h 919199"/>
              <a:gd name="connsiteX8" fmla="*/ 2078215 w 2482950"/>
              <a:gd name="connsiteY8" fmla="*/ 524656 h 919199"/>
              <a:gd name="connsiteX9" fmla="*/ 2033245 w 2482950"/>
              <a:gd name="connsiteY9" fmla="*/ 554636 h 919199"/>
              <a:gd name="connsiteX10" fmla="*/ 1928314 w 2482950"/>
              <a:gd name="connsiteY10" fmla="*/ 614597 h 919199"/>
              <a:gd name="connsiteX11" fmla="*/ 1823383 w 2482950"/>
              <a:gd name="connsiteY11" fmla="*/ 689548 h 919199"/>
              <a:gd name="connsiteX12" fmla="*/ 1673481 w 2482950"/>
              <a:gd name="connsiteY12" fmla="*/ 764499 h 919199"/>
              <a:gd name="connsiteX13" fmla="*/ 1553560 w 2482950"/>
              <a:gd name="connsiteY13" fmla="*/ 824459 h 919199"/>
              <a:gd name="connsiteX14" fmla="*/ 1463619 w 2482950"/>
              <a:gd name="connsiteY14" fmla="*/ 854440 h 919199"/>
              <a:gd name="connsiteX15" fmla="*/ 1433638 w 2482950"/>
              <a:gd name="connsiteY15" fmla="*/ 884420 h 919199"/>
              <a:gd name="connsiteX16" fmla="*/ 1193796 w 2482950"/>
              <a:gd name="connsiteY16" fmla="*/ 869430 h 919199"/>
              <a:gd name="connsiteX17" fmla="*/ 1103855 w 2482950"/>
              <a:gd name="connsiteY17" fmla="*/ 824459 h 919199"/>
              <a:gd name="connsiteX18" fmla="*/ 923973 w 2482950"/>
              <a:gd name="connsiteY18" fmla="*/ 884420 h 919199"/>
              <a:gd name="connsiteX19" fmla="*/ 879002 w 2482950"/>
              <a:gd name="connsiteY19" fmla="*/ 899410 h 919199"/>
              <a:gd name="connsiteX20" fmla="*/ 774071 w 2482950"/>
              <a:gd name="connsiteY20" fmla="*/ 914400 h 919199"/>
              <a:gd name="connsiteX21" fmla="*/ 564209 w 2482950"/>
              <a:gd name="connsiteY21" fmla="*/ 794479 h 919199"/>
              <a:gd name="connsiteX22" fmla="*/ 474268 w 2482950"/>
              <a:gd name="connsiteY22" fmla="*/ 749508 h 919199"/>
              <a:gd name="connsiteX23" fmla="*/ 429297 w 2482950"/>
              <a:gd name="connsiteY23" fmla="*/ 704538 h 919199"/>
              <a:gd name="connsiteX24" fmla="*/ 384327 w 2482950"/>
              <a:gd name="connsiteY24" fmla="*/ 614597 h 919199"/>
              <a:gd name="connsiteX25" fmla="*/ 324366 w 2482950"/>
              <a:gd name="connsiteY25" fmla="*/ 599607 h 919199"/>
              <a:gd name="connsiteX26" fmla="*/ 39553 w 2482950"/>
              <a:gd name="connsiteY26" fmla="*/ 554636 h 919199"/>
              <a:gd name="connsiteX27" fmla="*/ 24563 w 2482950"/>
              <a:gd name="connsiteY27" fmla="*/ 689548 h 91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82950" h="919199">
                <a:moveTo>
                  <a:pt x="2482950" y="0"/>
                </a:moveTo>
                <a:cubicBezTo>
                  <a:pt x="2452970" y="4997"/>
                  <a:pt x="2419692" y="436"/>
                  <a:pt x="2393009" y="14990"/>
                </a:cubicBezTo>
                <a:cubicBezTo>
                  <a:pt x="2361991" y="31909"/>
                  <a:pt x="2318058" y="89941"/>
                  <a:pt x="2318058" y="89941"/>
                </a:cubicBezTo>
                <a:cubicBezTo>
                  <a:pt x="2283609" y="193290"/>
                  <a:pt x="2310424" y="157536"/>
                  <a:pt x="2258097" y="209863"/>
                </a:cubicBezTo>
                <a:lnTo>
                  <a:pt x="2228117" y="299804"/>
                </a:lnTo>
                <a:cubicBezTo>
                  <a:pt x="2223120" y="314794"/>
                  <a:pt x="2216959" y="329445"/>
                  <a:pt x="2213127" y="344774"/>
                </a:cubicBezTo>
                <a:cubicBezTo>
                  <a:pt x="2208130" y="364761"/>
                  <a:pt x="2204057" y="385002"/>
                  <a:pt x="2198137" y="404735"/>
                </a:cubicBezTo>
                <a:cubicBezTo>
                  <a:pt x="2189056" y="435004"/>
                  <a:pt x="2198136" y="484683"/>
                  <a:pt x="2168156" y="494676"/>
                </a:cubicBezTo>
                <a:lnTo>
                  <a:pt x="2078215" y="524656"/>
                </a:lnTo>
                <a:cubicBezTo>
                  <a:pt x="2063225" y="534649"/>
                  <a:pt x="2048693" y="545367"/>
                  <a:pt x="2033245" y="554636"/>
                </a:cubicBezTo>
                <a:cubicBezTo>
                  <a:pt x="1998701" y="575362"/>
                  <a:pt x="1962301" y="592969"/>
                  <a:pt x="1928314" y="614597"/>
                </a:cubicBezTo>
                <a:cubicBezTo>
                  <a:pt x="1903435" y="630429"/>
                  <a:pt x="1853449" y="674515"/>
                  <a:pt x="1823383" y="689548"/>
                </a:cubicBezTo>
                <a:cubicBezTo>
                  <a:pt x="1696379" y="753050"/>
                  <a:pt x="1798576" y="681103"/>
                  <a:pt x="1673481" y="764499"/>
                </a:cubicBezTo>
                <a:cubicBezTo>
                  <a:pt x="1565742" y="836325"/>
                  <a:pt x="1663565" y="791457"/>
                  <a:pt x="1553560" y="824459"/>
                </a:cubicBezTo>
                <a:cubicBezTo>
                  <a:pt x="1523291" y="833540"/>
                  <a:pt x="1463619" y="854440"/>
                  <a:pt x="1463619" y="854440"/>
                </a:cubicBezTo>
                <a:cubicBezTo>
                  <a:pt x="1453625" y="864433"/>
                  <a:pt x="1446628" y="878853"/>
                  <a:pt x="1433638" y="884420"/>
                </a:cubicBezTo>
                <a:cubicBezTo>
                  <a:pt x="1352487" y="919199"/>
                  <a:pt x="1277236" y="884601"/>
                  <a:pt x="1193796" y="869430"/>
                </a:cubicBezTo>
                <a:cubicBezTo>
                  <a:pt x="1178135" y="858990"/>
                  <a:pt x="1128680" y="820321"/>
                  <a:pt x="1103855" y="824459"/>
                </a:cubicBezTo>
                <a:lnTo>
                  <a:pt x="923973" y="884420"/>
                </a:lnTo>
                <a:cubicBezTo>
                  <a:pt x="908983" y="889417"/>
                  <a:pt x="894644" y="897175"/>
                  <a:pt x="879002" y="899410"/>
                </a:cubicBezTo>
                <a:lnTo>
                  <a:pt x="774071" y="914400"/>
                </a:lnTo>
                <a:cubicBezTo>
                  <a:pt x="655413" y="825408"/>
                  <a:pt x="767772" y="904090"/>
                  <a:pt x="564209" y="794479"/>
                </a:cubicBezTo>
                <a:cubicBezTo>
                  <a:pt x="469767" y="743626"/>
                  <a:pt x="568187" y="780816"/>
                  <a:pt x="474268" y="749508"/>
                </a:cubicBezTo>
                <a:cubicBezTo>
                  <a:pt x="459278" y="734518"/>
                  <a:pt x="441056" y="722177"/>
                  <a:pt x="429297" y="704538"/>
                </a:cubicBezTo>
                <a:cubicBezTo>
                  <a:pt x="405354" y="668624"/>
                  <a:pt x="426784" y="642901"/>
                  <a:pt x="384327" y="614597"/>
                </a:cubicBezTo>
                <a:cubicBezTo>
                  <a:pt x="367185" y="603169"/>
                  <a:pt x="344353" y="604604"/>
                  <a:pt x="324366" y="599607"/>
                </a:cubicBezTo>
                <a:cubicBezTo>
                  <a:pt x="270479" y="491831"/>
                  <a:pt x="262825" y="430596"/>
                  <a:pt x="39553" y="554636"/>
                </a:cubicBezTo>
                <a:cubicBezTo>
                  <a:pt x="0" y="576610"/>
                  <a:pt x="45734" y="649559"/>
                  <a:pt x="24563" y="689548"/>
                </a:cubicBezTo>
              </a:path>
            </a:pathLst>
          </a:custGeom>
          <a:noFill/>
          <a:ln w="1143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2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392680" y="5074920"/>
            <a:ext cx="2798569" cy="1127760"/>
          </a:xfrm>
          <a:custGeom>
            <a:avLst/>
            <a:gdLst>
              <a:gd name="connsiteX0" fmla="*/ 0 w 2798569"/>
              <a:gd name="connsiteY0" fmla="*/ 0 h 1127760"/>
              <a:gd name="connsiteX1" fmla="*/ 15240 w 2798569"/>
              <a:gd name="connsiteY1" fmla="*/ 365760 h 1127760"/>
              <a:gd name="connsiteX2" fmla="*/ 30480 w 2798569"/>
              <a:gd name="connsiteY2" fmla="*/ 487680 h 1127760"/>
              <a:gd name="connsiteX3" fmla="*/ 76200 w 2798569"/>
              <a:gd name="connsiteY3" fmla="*/ 533400 h 1127760"/>
              <a:gd name="connsiteX4" fmla="*/ 121920 w 2798569"/>
              <a:gd name="connsiteY4" fmla="*/ 624840 h 1127760"/>
              <a:gd name="connsiteX5" fmla="*/ 182880 w 2798569"/>
              <a:gd name="connsiteY5" fmla="*/ 716280 h 1127760"/>
              <a:gd name="connsiteX6" fmla="*/ 243840 w 2798569"/>
              <a:gd name="connsiteY6" fmla="*/ 807720 h 1127760"/>
              <a:gd name="connsiteX7" fmla="*/ 335280 w 2798569"/>
              <a:gd name="connsiteY7" fmla="*/ 868680 h 1127760"/>
              <a:gd name="connsiteX8" fmla="*/ 350520 w 2798569"/>
              <a:gd name="connsiteY8" fmla="*/ 914400 h 1127760"/>
              <a:gd name="connsiteX9" fmla="*/ 365760 w 2798569"/>
              <a:gd name="connsiteY9" fmla="*/ 1005840 h 1127760"/>
              <a:gd name="connsiteX10" fmla="*/ 426720 w 2798569"/>
              <a:gd name="connsiteY10" fmla="*/ 1021080 h 1127760"/>
              <a:gd name="connsiteX11" fmla="*/ 685800 w 2798569"/>
              <a:gd name="connsiteY11" fmla="*/ 1036320 h 1127760"/>
              <a:gd name="connsiteX12" fmla="*/ 868680 w 2798569"/>
              <a:gd name="connsiteY12" fmla="*/ 1005840 h 1127760"/>
              <a:gd name="connsiteX13" fmla="*/ 929640 w 2798569"/>
              <a:gd name="connsiteY13" fmla="*/ 944880 h 1127760"/>
              <a:gd name="connsiteX14" fmla="*/ 990600 w 2798569"/>
              <a:gd name="connsiteY14" fmla="*/ 838200 h 1127760"/>
              <a:gd name="connsiteX15" fmla="*/ 1082040 w 2798569"/>
              <a:gd name="connsiteY15" fmla="*/ 762000 h 1127760"/>
              <a:gd name="connsiteX16" fmla="*/ 1143000 w 2798569"/>
              <a:gd name="connsiteY16" fmla="*/ 731520 h 1127760"/>
              <a:gd name="connsiteX17" fmla="*/ 1203960 w 2798569"/>
              <a:gd name="connsiteY17" fmla="*/ 716280 h 1127760"/>
              <a:gd name="connsiteX18" fmla="*/ 1325880 w 2798569"/>
              <a:gd name="connsiteY18" fmla="*/ 746760 h 1127760"/>
              <a:gd name="connsiteX19" fmla="*/ 1417320 w 2798569"/>
              <a:gd name="connsiteY19" fmla="*/ 853440 h 1127760"/>
              <a:gd name="connsiteX20" fmla="*/ 1478280 w 2798569"/>
              <a:gd name="connsiteY20" fmla="*/ 883920 h 1127760"/>
              <a:gd name="connsiteX21" fmla="*/ 1508760 w 2798569"/>
              <a:gd name="connsiteY21" fmla="*/ 929640 h 1127760"/>
              <a:gd name="connsiteX22" fmla="*/ 1524000 w 2798569"/>
              <a:gd name="connsiteY22" fmla="*/ 975360 h 1127760"/>
              <a:gd name="connsiteX23" fmla="*/ 1615440 w 2798569"/>
              <a:gd name="connsiteY23" fmla="*/ 1036320 h 1127760"/>
              <a:gd name="connsiteX24" fmla="*/ 1691640 w 2798569"/>
              <a:gd name="connsiteY24" fmla="*/ 1021080 h 1127760"/>
              <a:gd name="connsiteX25" fmla="*/ 1813560 w 2798569"/>
              <a:gd name="connsiteY25" fmla="*/ 944880 h 1127760"/>
              <a:gd name="connsiteX26" fmla="*/ 1889760 w 2798569"/>
              <a:gd name="connsiteY26" fmla="*/ 929640 h 1127760"/>
              <a:gd name="connsiteX27" fmla="*/ 2011680 w 2798569"/>
              <a:gd name="connsiteY27" fmla="*/ 868680 h 1127760"/>
              <a:gd name="connsiteX28" fmla="*/ 2133600 w 2798569"/>
              <a:gd name="connsiteY28" fmla="*/ 838200 h 1127760"/>
              <a:gd name="connsiteX29" fmla="*/ 2194560 w 2798569"/>
              <a:gd name="connsiteY29" fmla="*/ 822960 h 1127760"/>
              <a:gd name="connsiteX30" fmla="*/ 2377440 w 2798569"/>
              <a:gd name="connsiteY30" fmla="*/ 762000 h 1127760"/>
              <a:gd name="connsiteX31" fmla="*/ 2560320 w 2798569"/>
              <a:gd name="connsiteY31" fmla="*/ 777240 h 1127760"/>
              <a:gd name="connsiteX32" fmla="*/ 2636520 w 2798569"/>
              <a:gd name="connsiteY32" fmla="*/ 807720 h 1127760"/>
              <a:gd name="connsiteX33" fmla="*/ 2697480 w 2798569"/>
              <a:gd name="connsiteY33" fmla="*/ 822960 h 1127760"/>
              <a:gd name="connsiteX34" fmla="*/ 2743200 w 2798569"/>
              <a:gd name="connsiteY34" fmla="*/ 929640 h 1127760"/>
              <a:gd name="connsiteX35" fmla="*/ 2788920 w 2798569"/>
              <a:gd name="connsiteY35" fmla="*/ 1051560 h 1127760"/>
              <a:gd name="connsiteX36" fmla="*/ 2788920 w 2798569"/>
              <a:gd name="connsiteY36" fmla="*/ 1127760 h 112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98569" h="1127760">
                <a:moveTo>
                  <a:pt x="0" y="0"/>
                </a:moveTo>
                <a:cubicBezTo>
                  <a:pt x="5080" y="121920"/>
                  <a:pt x="7628" y="243972"/>
                  <a:pt x="15240" y="365760"/>
                </a:cubicBezTo>
                <a:cubicBezTo>
                  <a:pt x="17795" y="406637"/>
                  <a:pt x="16483" y="449190"/>
                  <a:pt x="30480" y="487680"/>
                </a:cubicBezTo>
                <a:cubicBezTo>
                  <a:pt x="37845" y="507935"/>
                  <a:pt x="62402" y="516843"/>
                  <a:pt x="76200" y="533400"/>
                </a:cubicBezTo>
                <a:cubicBezTo>
                  <a:pt x="143856" y="614587"/>
                  <a:pt x="76098" y="542360"/>
                  <a:pt x="121920" y="624840"/>
                </a:cubicBezTo>
                <a:cubicBezTo>
                  <a:pt x="139710" y="656862"/>
                  <a:pt x="171296" y="681527"/>
                  <a:pt x="182880" y="716280"/>
                </a:cubicBezTo>
                <a:cubicBezTo>
                  <a:pt x="200681" y="769683"/>
                  <a:pt x="192469" y="767765"/>
                  <a:pt x="243840" y="807720"/>
                </a:cubicBezTo>
                <a:cubicBezTo>
                  <a:pt x="272756" y="830210"/>
                  <a:pt x="335280" y="868680"/>
                  <a:pt x="335280" y="868680"/>
                </a:cubicBezTo>
                <a:cubicBezTo>
                  <a:pt x="340360" y="883920"/>
                  <a:pt x="347035" y="898718"/>
                  <a:pt x="350520" y="914400"/>
                </a:cubicBezTo>
                <a:cubicBezTo>
                  <a:pt x="357223" y="944565"/>
                  <a:pt x="347799" y="980695"/>
                  <a:pt x="365760" y="1005840"/>
                </a:cubicBezTo>
                <a:cubicBezTo>
                  <a:pt x="377934" y="1022884"/>
                  <a:pt x="405869" y="1019094"/>
                  <a:pt x="426720" y="1021080"/>
                </a:cubicBezTo>
                <a:cubicBezTo>
                  <a:pt x="512840" y="1029282"/>
                  <a:pt x="599440" y="1031240"/>
                  <a:pt x="685800" y="1036320"/>
                </a:cubicBezTo>
                <a:cubicBezTo>
                  <a:pt x="746760" y="1026160"/>
                  <a:pt x="810814" y="1027540"/>
                  <a:pt x="868680" y="1005840"/>
                </a:cubicBezTo>
                <a:cubicBezTo>
                  <a:pt x="895587" y="995750"/>
                  <a:pt x="912398" y="967869"/>
                  <a:pt x="929640" y="944880"/>
                </a:cubicBezTo>
                <a:cubicBezTo>
                  <a:pt x="1041435" y="795820"/>
                  <a:pt x="888564" y="960644"/>
                  <a:pt x="990600" y="838200"/>
                </a:cubicBezTo>
                <a:cubicBezTo>
                  <a:pt x="1019255" y="803814"/>
                  <a:pt x="1043896" y="783796"/>
                  <a:pt x="1082040" y="762000"/>
                </a:cubicBezTo>
                <a:cubicBezTo>
                  <a:pt x="1101765" y="750728"/>
                  <a:pt x="1121728" y="739497"/>
                  <a:pt x="1143000" y="731520"/>
                </a:cubicBezTo>
                <a:cubicBezTo>
                  <a:pt x="1162612" y="724166"/>
                  <a:pt x="1183640" y="721360"/>
                  <a:pt x="1203960" y="716280"/>
                </a:cubicBezTo>
                <a:cubicBezTo>
                  <a:pt x="1244600" y="726440"/>
                  <a:pt x="1287744" y="729425"/>
                  <a:pt x="1325880" y="746760"/>
                </a:cubicBezTo>
                <a:cubicBezTo>
                  <a:pt x="1362148" y="763246"/>
                  <a:pt x="1390974" y="830858"/>
                  <a:pt x="1417320" y="853440"/>
                </a:cubicBezTo>
                <a:cubicBezTo>
                  <a:pt x="1434569" y="868225"/>
                  <a:pt x="1457960" y="873760"/>
                  <a:pt x="1478280" y="883920"/>
                </a:cubicBezTo>
                <a:cubicBezTo>
                  <a:pt x="1488440" y="899160"/>
                  <a:pt x="1500569" y="913257"/>
                  <a:pt x="1508760" y="929640"/>
                </a:cubicBezTo>
                <a:cubicBezTo>
                  <a:pt x="1515944" y="944008"/>
                  <a:pt x="1512641" y="964001"/>
                  <a:pt x="1524000" y="975360"/>
                </a:cubicBezTo>
                <a:cubicBezTo>
                  <a:pt x="1549903" y="1001263"/>
                  <a:pt x="1615440" y="1036320"/>
                  <a:pt x="1615440" y="1036320"/>
                </a:cubicBezTo>
                <a:cubicBezTo>
                  <a:pt x="1640840" y="1031240"/>
                  <a:pt x="1668121" y="1031935"/>
                  <a:pt x="1691640" y="1021080"/>
                </a:cubicBezTo>
                <a:cubicBezTo>
                  <a:pt x="1735154" y="1000997"/>
                  <a:pt x="1766566" y="954279"/>
                  <a:pt x="1813560" y="944880"/>
                </a:cubicBezTo>
                <a:lnTo>
                  <a:pt x="1889760" y="929640"/>
                </a:lnTo>
                <a:cubicBezTo>
                  <a:pt x="1930400" y="909320"/>
                  <a:pt x="1967600" y="879700"/>
                  <a:pt x="2011680" y="868680"/>
                </a:cubicBezTo>
                <a:lnTo>
                  <a:pt x="2133600" y="838200"/>
                </a:lnTo>
                <a:cubicBezTo>
                  <a:pt x="2153920" y="833120"/>
                  <a:pt x="2175113" y="830739"/>
                  <a:pt x="2194560" y="822960"/>
                </a:cubicBezTo>
                <a:cubicBezTo>
                  <a:pt x="2305098" y="778745"/>
                  <a:pt x="2244456" y="799995"/>
                  <a:pt x="2377440" y="762000"/>
                </a:cubicBezTo>
                <a:cubicBezTo>
                  <a:pt x="2438400" y="767080"/>
                  <a:pt x="2500080" y="766609"/>
                  <a:pt x="2560320" y="777240"/>
                </a:cubicBezTo>
                <a:cubicBezTo>
                  <a:pt x="2587260" y="781994"/>
                  <a:pt x="2610567" y="799069"/>
                  <a:pt x="2636520" y="807720"/>
                </a:cubicBezTo>
                <a:cubicBezTo>
                  <a:pt x="2656391" y="814344"/>
                  <a:pt x="2677160" y="817880"/>
                  <a:pt x="2697480" y="822960"/>
                </a:cubicBezTo>
                <a:cubicBezTo>
                  <a:pt x="2798569" y="1025139"/>
                  <a:pt x="2675927" y="772671"/>
                  <a:pt x="2743200" y="929640"/>
                </a:cubicBezTo>
                <a:cubicBezTo>
                  <a:pt x="2768159" y="987879"/>
                  <a:pt x="2781896" y="988341"/>
                  <a:pt x="2788920" y="1051560"/>
                </a:cubicBezTo>
                <a:cubicBezTo>
                  <a:pt x="2791725" y="1076805"/>
                  <a:pt x="2788920" y="1102360"/>
                  <a:pt x="2788920" y="1127760"/>
                </a:cubicBezTo>
              </a:path>
            </a:pathLst>
          </a:custGeom>
          <a:noFill/>
          <a:ln w="1143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2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834640" y="5806440"/>
            <a:ext cx="1082040" cy="533400"/>
          </a:xfrm>
          <a:custGeom>
            <a:avLst/>
            <a:gdLst>
              <a:gd name="connsiteX0" fmla="*/ 1082040 w 1082040"/>
              <a:gd name="connsiteY0" fmla="*/ 0 h 533400"/>
              <a:gd name="connsiteX1" fmla="*/ 1066800 w 1082040"/>
              <a:gd name="connsiteY1" fmla="*/ 76200 h 533400"/>
              <a:gd name="connsiteX2" fmla="*/ 1051560 w 1082040"/>
              <a:gd name="connsiteY2" fmla="*/ 121920 h 533400"/>
              <a:gd name="connsiteX3" fmla="*/ 1036320 w 1082040"/>
              <a:gd name="connsiteY3" fmla="*/ 274320 h 533400"/>
              <a:gd name="connsiteX4" fmla="*/ 990600 w 1082040"/>
              <a:gd name="connsiteY4" fmla="*/ 381000 h 533400"/>
              <a:gd name="connsiteX5" fmla="*/ 838200 w 1082040"/>
              <a:gd name="connsiteY5" fmla="*/ 396240 h 533400"/>
              <a:gd name="connsiteX6" fmla="*/ 624840 w 1082040"/>
              <a:gd name="connsiteY6" fmla="*/ 396240 h 533400"/>
              <a:gd name="connsiteX7" fmla="*/ 518160 w 1082040"/>
              <a:gd name="connsiteY7" fmla="*/ 304800 h 533400"/>
              <a:gd name="connsiteX8" fmla="*/ 396240 w 1082040"/>
              <a:gd name="connsiteY8" fmla="*/ 198120 h 533400"/>
              <a:gd name="connsiteX9" fmla="*/ 350520 w 1082040"/>
              <a:gd name="connsiteY9" fmla="*/ 137160 h 533400"/>
              <a:gd name="connsiteX10" fmla="*/ 274320 w 1082040"/>
              <a:gd name="connsiteY10" fmla="*/ 121920 h 533400"/>
              <a:gd name="connsiteX11" fmla="*/ 137160 w 1082040"/>
              <a:gd name="connsiteY11" fmla="*/ 198120 h 533400"/>
              <a:gd name="connsiteX12" fmla="*/ 91440 w 1082040"/>
              <a:gd name="connsiteY12" fmla="*/ 243840 h 533400"/>
              <a:gd name="connsiteX13" fmla="*/ 76200 w 1082040"/>
              <a:gd name="connsiteY13" fmla="*/ 289560 h 533400"/>
              <a:gd name="connsiteX14" fmla="*/ 15240 w 1082040"/>
              <a:gd name="connsiteY14" fmla="*/ 502920 h 533400"/>
              <a:gd name="connsiteX15" fmla="*/ 0 w 1082040"/>
              <a:gd name="connsiteY1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2040" h="533400">
                <a:moveTo>
                  <a:pt x="1082040" y="0"/>
                </a:moveTo>
                <a:cubicBezTo>
                  <a:pt x="1076960" y="25400"/>
                  <a:pt x="1073082" y="51070"/>
                  <a:pt x="1066800" y="76200"/>
                </a:cubicBezTo>
                <a:cubicBezTo>
                  <a:pt x="1062904" y="91785"/>
                  <a:pt x="1054003" y="106042"/>
                  <a:pt x="1051560" y="121920"/>
                </a:cubicBezTo>
                <a:cubicBezTo>
                  <a:pt x="1043797" y="172380"/>
                  <a:pt x="1043540" y="223780"/>
                  <a:pt x="1036320" y="274320"/>
                </a:cubicBezTo>
                <a:cubicBezTo>
                  <a:pt x="1033919" y="291124"/>
                  <a:pt x="1017586" y="372005"/>
                  <a:pt x="990600" y="381000"/>
                </a:cubicBezTo>
                <a:cubicBezTo>
                  <a:pt x="942167" y="397144"/>
                  <a:pt x="889000" y="391160"/>
                  <a:pt x="838200" y="396240"/>
                </a:cubicBezTo>
                <a:cubicBezTo>
                  <a:pt x="761195" y="415491"/>
                  <a:pt x="716465" y="433968"/>
                  <a:pt x="624840" y="396240"/>
                </a:cubicBezTo>
                <a:cubicBezTo>
                  <a:pt x="581532" y="378407"/>
                  <a:pt x="554409" y="334458"/>
                  <a:pt x="518160" y="304800"/>
                </a:cubicBezTo>
                <a:cubicBezTo>
                  <a:pt x="447274" y="246802"/>
                  <a:pt x="460381" y="271424"/>
                  <a:pt x="396240" y="198120"/>
                </a:cubicBezTo>
                <a:cubicBezTo>
                  <a:pt x="379514" y="179005"/>
                  <a:pt x="372059" y="150622"/>
                  <a:pt x="350520" y="137160"/>
                </a:cubicBezTo>
                <a:cubicBezTo>
                  <a:pt x="328554" y="123431"/>
                  <a:pt x="299720" y="127000"/>
                  <a:pt x="274320" y="121920"/>
                </a:cubicBezTo>
                <a:cubicBezTo>
                  <a:pt x="235406" y="141377"/>
                  <a:pt x="174197" y="167256"/>
                  <a:pt x="137160" y="198120"/>
                </a:cubicBezTo>
                <a:cubicBezTo>
                  <a:pt x="120603" y="211918"/>
                  <a:pt x="106680" y="228600"/>
                  <a:pt x="91440" y="243840"/>
                </a:cubicBezTo>
                <a:cubicBezTo>
                  <a:pt x="86360" y="259080"/>
                  <a:pt x="80427" y="274062"/>
                  <a:pt x="76200" y="289560"/>
                </a:cubicBezTo>
                <a:cubicBezTo>
                  <a:pt x="64481" y="332530"/>
                  <a:pt x="38602" y="456197"/>
                  <a:pt x="15240" y="502920"/>
                </a:cubicBezTo>
                <a:lnTo>
                  <a:pt x="0" y="533400"/>
                </a:lnTo>
              </a:path>
            </a:pathLst>
          </a:custGeom>
          <a:noFill/>
          <a:ln w="1143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2" charset="0"/>
            </a:endParaRPr>
          </a:p>
        </p:txBody>
      </p:sp>
      <p:grpSp>
        <p:nvGrpSpPr>
          <p:cNvPr id="12" name="Group 22"/>
          <p:cNvGrpSpPr/>
          <p:nvPr/>
        </p:nvGrpSpPr>
        <p:grpSpPr>
          <a:xfrm>
            <a:off x="4249231" y="3782285"/>
            <a:ext cx="1252491" cy="1067464"/>
            <a:chOff x="4249231" y="3812265"/>
            <a:chExt cx="1252491" cy="1067464"/>
          </a:xfrm>
        </p:grpSpPr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9231" y="3812265"/>
              <a:ext cx="1252491" cy="1067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631959" y="3897446"/>
              <a:ext cx="644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A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 bwMode="auto">
          <a:xfrm>
            <a:off x="889417" y="3048000"/>
            <a:ext cx="2158583" cy="1499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>
            <a:stCxn id="17" idx="1"/>
          </p:cNvCxnSpPr>
          <p:nvPr/>
        </p:nvCxnSpPr>
        <p:spPr bwMode="auto">
          <a:xfrm rot="10800000">
            <a:off x="2971801" y="3124200"/>
            <a:ext cx="1660159" cy="10356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arrow"/>
          </a:ln>
          <a:effectLst/>
        </p:spPr>
      </p:cxnSp>
      <p:grpSp>
        <p:nvGrpSpPr>
          <p:cNvPr id="14" name="Group 23"/>
          <p:cNvGrpSpPr/>
          <p:nvPr/>
        </p:nvGrpSpPr>
        <p:grpSpPr>
          <a:xfrm>
            <a:off x="3157447" y="3784783"/>
            <a:ext cx="1252491" cy="1067464"/>
            <a:chOff x="4249231" y="3812265"/>
            <a:chExt cx="1252491" cy="1067464"/>
          </a:xfrm>
        </p:grpSpPr>
        <p:pic>
          <p:nvPicPr>
            <p:cNvPr id="25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9231" y="3812265"/>
              <a:ext cx="1252491" cy="1067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4631959" y="3897446"/>
              <a:ext cx="644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A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29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3038" cy="762000"/>
          </a:xfrm>
        </p:spPr>
        <p:txBody>
          <a:bodyPr/>
          <a:lstStyle/>
          <a:p>
            <a:r>
              <a:rPr lang="en-US" dirty="0" smtClean="0"/>
              <a:t>Race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</p:spPr>
        <p:txBody>
          <a:bodyPr/>
          <a:lstStyle/>
          <a:p>
            <a:fld id="{6018138A-DDE9-467E-9A85-F7BD310FB4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896702" y="2280761"/>
            <a:ext cx="6816704" cy="2713703"/>
          </a:xfrm>
          <a:prstGeom prst="rect">
            <a:avLst/>
          </a:prstGeom>
          <a:solidFill>
            <a:schemeClr val="bg1">
              <a:lumMod val="85000"/>
              <a:alpha val="7098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78124" y="2310258"/>
            <a:ext cx="2011547" cy="5840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Core 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8124" y="2973444"/>
            <a:ext cx="2011547" cy="5309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$CACHE$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88912" y="2325498"/>
            <a:ext cx="2011547" cy="584077"/>
          </a:xfrm>
          <a:prstGeom prst="roundRect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Core 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8912" y="2988684"/>
            <a:ext cx="2011547" cy="530942"/>
          </a:xfrm>
          <a:prstGeom prst="roundRect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$CACHE$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Elbow Connector 9"/>
          <p:cNvCxnSpPr>
            <a:stCxn id="6" idx="2"/>
            <a:endCxn id="7" idx="0"/>
          </p:cNvCxnSpPr>
          <p:nvPr/>
        </p:nvCxnSpPr>
        <p:spPr>
          <a:xfrm rot="5400000">
            <a:off x="2344344" y="2933889"/>
            <a:ext cx="79109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8" idx="2"/>
            <a:endCxn id="9" idx="0"/>
          </p:cNvCxnSpPr>
          <p:nvPr/>
        </p:nvCxnSpPr>
        <p:spPr>
          <a:xfrm rot="5400000">
            <a:off x="6255132" y="2949129"/>
            <a:ext cx="79109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4501" y="3017650"/>
            <a:ext cx="9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</p:txBody>
      </p:sp>
      <p:sp>
        <p:nvSpPr>
          <p:cNvPr id="27" name="Freeform 26"/>
          <p:cNvSpPr/>
          <p:nvPr/>
        </p:nvSpPr>
        <p:spPr bwMode="auto">
          <a:xfrm>
            <a:off x="3902863" y="3543562"/>
            <a:ext cx="2482950" cy="919199"/>
          </a:xfrm>
          <a:custGeom>
            <a:avLst/>
            <a:gdLst>
              <a:gd name="connsiteX0" fmla="*/ 3599458 w 3599458"/>
              <a:gd name="connsiteY0" fmla="*/ 0 h 974361"/>
              <a:gd name="connsiteX1" fmla="*/ 3509517 w 3599458"/>
              <a:gd name="connsiteY1" fmla="*/ 14990 h 974361"/>
              <a:gd name="connsiteX2" fmla="*/ 3434566 w 3599458"/>
              <a:gd name="connsiteY2" fmla="*/ 89941 h 974361"/>
              <a:gd name="connsiteX3" fmla="*/ 3374605 w 3599458"/>
              <a:gd name="connsiteY3" fmla="*/ 209863 h 974361"/>
              <a:gd name="connsiteX4" fmla="*/ 3344625 w 3599458"/>
              <a:gd name="connsiteY4" fmla="*/ 299804 h 974361"/>
              <a:gd name="connsiteX5" fmla="*/ 3329635 w 3599458"/>
              <a:gd name="connsiteY5" fmla="*/ 344774 h 974361"/>
              <a:gd name="connsiteX6" fmla="*/ 3314645 w 3599458"/>
              <a:gd name="connsiteY6" fmla="*/ 404735 h 974361"/>
              <a:gd name="connsiteX7" fmla="*/ 3284664 w 3599458"/>
              <a:gd name="connsiteY7" fmla="*/ 494676 h 974361"/>
              <a:gd name="connsiteX8" fmla="*/ 3194723 w 3599458"/>
              <a:gd name="connsiteY8" fmla="*/ 524656 h 974361"/>
              <a:gd name="connsiteX9" fmla="*/ 3149753 w 3599458"/>
              <a:gd name="connsiteY9" fmla="*/ 554636 h 974361"/>
              <a:gd name="connsiteX10" fmla="*/ 3044822 w 3599458"/>
              <a:gd name="connsiteY10" fmla="*/ 614597 h 974361"/>
              <a:gd name="connsiteX11" fmla="*/ 2939891 w 3599458"/>
              <a:gd name="connsiteY11" fmla="*/ 689548 h 974361"/>
              <a:gd name="connsiteX12" fmla="*/ 2789989 w 3599458"/>
              <a:gd name="connsiteY12" fmla="*/ 764499 h 974361"/>
              <a:gd name="connsiteX13" fmla="*/ 2670068 w 3599458"/>
              <a:gd name="connsiteY13" fmla="*/ 824459 h 974361"/>
              <a:gd name="connsiteX14" fmla="*/ 2580127 w 3599458"/>
              <a:gd name="connsiteY14" fmla="*/ 854440 h 974361"/>
              <a:gd name="connsiteX15" fmla="*/ 2550146 w 3599458"/>
              <a:gd name="connsiteY15" fmla="*/ 884420 h 974361"/>
              <a:gd name="connsiteX16" fmla="*/ 2310304 w 3599458"/>
              <a:gd name="connsiteY16" fmla="*/ 869430 h 974361"/>
              <a:gd name="connsiteX17" fmla="*/ 2220363 w 3599458"/>
              <a:gd name="connsiteY17" fmla="*/ 824459 h 974361"/>
              <a:gd name="connsiteX18" fmla="*/ 2040481 w 3599458"/>
              <a:gd name="connsiteY18" fmla="*/ 884420 h 974361"/>
              <a:gd name="connsiteX19" fmla="*/ 1995510 w 3599458"/>
              <a:gd name="connsiteY19" fmla="*/ 899410 h 974361"/>
              <a:gd name="connsiteX20" fmla="*/ 1890579 w 3599458"/>
              <a:gd name="connsiteY20" fmla="*/ 914400 h 974361"/>
              <a:gd name="connsiteX21" fmla="*/ 1680717 w 3599458"/>
              <a:gd name="connsiteY21" fmla="*/ 794479 h 974361"/>
              <a:gd name="connsiteX22" fmla="*/ 1590776 w 3599458"/>
              <a:gd name="connsiteY22" fmla="*/ 749508 h 974361"/>
              <a:gd name="connsiteX23" fmla="*/ 1545805 w 3599458"/>
              <a:gd name="connsiteY23" fmla="*/ 704538 h 974361"/>
              <a:gd name="connsiteX24" fmla="*/ 1500835 w 3599458"/>
              <a:gd name="connsiteY24" fmla="*/ 614597 h 974361"/>
              <a:gd name="connsiteX25" fmla="*/ 1440874 w 3599458"/>
              <a:gd name="connsiteY25" fmla="*/ 599607 h 974361"/>
              <a:gd name="connsiteX26" fmla="*/ 1156061 w 3599458"/>
              <a:gd name="connsiteY26" fmla="*/ 554636 h 974361"/>
              <a:gd name="connsiteX27" fmla="*/ 1141071 w 3599458"/>
              <a:gd name="connsiteY27" fmla="*/ 689548 h 974361"/>
              <a:gd name="connsiteX28" fmla="*/ 1021150 w 3599458"/>
              <a:gd name="connsiteY28" fmla="*/ 809469 h 974361"/>
              <a:gd name="connsiteX29" fmla="*/ 976179 w 3599458"/>
              <a:gd name="connsiteY29" fmla="*/ 899410 h 974361"/>
              <a:gd name="connsiteX30" fmla="*/ 931209 w 3599458"/>
              <a:gd name="connsiteY30" fmla="*/ 914400 h 974361"/>
              <a:gd name="connsiteX31" fmla="*/ 901228 w 3599458"/>
              <a:gd name="connsiteY31" fmla="*/ 944381 h 974361"/>
              <a:gd name="connsiteX32" fmla="*/ 811287 w 3599458"/>
              <a:gd name="connsiteY32" fmla="*/ 974361 h 974361"/>
              <a:gd name="connsiteX33" fmla="*/ 736337 w 3599458"/>
              <a:gd name="connsiteY33" fmla="*/ 884420 h 974361"/>
              <a:gd name="connsiteX34" fmla="*/ 661386 w 3599458"/>
              <a:gd name="connsiteY34" fmla="*/ 794479 h 974361"/>
              <a:gd name="connsiteX35" fmla="*/ 556455 w 3599458"/>
              <a:gd name="connsiteY35" fmla="*/ 779489 h 974361"/>
              <a:gd name="connsiteX36" fmla="*/ 526474 w 3599458"/>
              <a:gd name="connsiteY36" fmla="*/ 689548 h 974361"/>
              <a:gd name="connsiteX37" fmla="*/ 511484 w 3599458"/>
              <a:gd name="connsiteY37" fmla="*/ 644577 h 974361"/>
              <a:gd name="connsiteX38" fmla="*/ 331602 w 3599458"/>
              <a:gd name="connsiteY38" fmla="*/ 674558 h 974361"/>
              <a:gd name="connsiteX39" fmla="*/ 196691 w 3599458"/>
              <a:gd name="connsiteY39" fmla="*/ 719528 h 974361"/>
              <a:gd name="connsiteX40" fmla="*/ 76769 w 3599458"/>
              <a:gd name="connsiteY40" fmla="*/ 809469 h 974361"/>
              <a:gd name="connsiteX41" fmla="*/ 31799 w 3599458"/>
              <a:gd name="connsiteY41" fmla="*/ 629587 h 974361"/>
              <a:gd name="connsiteX0" fmla="*/ 3522689 w 3522689"/>
              <a:gd name="connsiteY0" fmla="*/ 0 h 974361"/>
              <a:gd name="connsiteX1" fmla="*/ 3432748 w 3522689"/>
              <a:gd name="connsiteY1" fmla="*/ 14990 h 974361"/>
              <a:gd name="connsiteX2" fmla="*/ 3357797 w 3522689"/>
              <a:gd name="connsiteY2" fmla="*/ 89941 h 974361"/>
              <a:gd name="connsiteX3" fmla="*/ 3297836 w 3522689"/>
              <a:gd name="connsiteY3" fmla="*/ 209863 h 974361"/>
              <a:gd name="connsiteX4" fmla="*/ 3267856 w 3522689"/>
              <a:gd name="connsiteY4" fmla="*/ 299804 h 974361"/>
              <a:gd name="connsiteX5" fmla="*/ 3252866 w 3522689"/>
              <a:gd name="connsiteY5" fmla="*/ 344774 h 974361"/>
              <a:gd name="connsiteX6" fmla="*/ 3237876 w 3522689"/>
              <a:gd name="connsiteY6" fmla="*/ 404735 h 974361"/>
              <a:gd name="connsiteX7" fmla="*/ 3207895 w 3522689"/>
              <a:gd name="connsiteY7" fmla="*/ 494676 h 974361"/>
              <a:gd name="connsiteX8" fmla="*/ 3117954 w 3522689"/>
              <a:gd name="connsiteY8" fmla="*/ 524656 h 974361"/>
              <a:gd name="connsiteX9" fmla="*/ 3072984 w 3522689"/>
              <a:gd name="connsiteY9" fmla="*/ 554636 h 974361"/>
              <a:gd name="connsiteX10" fmla="*/ 2968053 w 3522689"/>
              <a:gd name="connsiteY10" fmla="*/ 614597 h 974361"/>
              <a:gd name="connsiteX11" fmla="*/ 2863122 w 3522689"/>
              <a:gd name="connsiteY11" fmla="*/ 689548 h 974361"/>
              <a:gd name="connsiteX12" fmla="*/ 2713220 w 3522689"/>
              <a:gd name="connsiteY12" fmla="*/ 764499 h 974361"/>
              <a:gd name="connsiteX13" fmla="*/ 2593299 w 3522689"/>
              <a:gd name="connsiteY13" fmla="*/ 824459 h 974361"/>
              <a:gd name="connsiteX14" fmla="*/ 2503358 w 3522689"/>
              <a:gd name="connsiteY14" fmla="*/ 854440 h 974361"/>
              <a:gd name="connsiteX15" fmla="*/ 2473377 w 3522689"/>
              <a:gd name="connsiteY15" fmla="*/ 884420 h 974361"/>
              <a:gd name="connsiteX16" fmla="*/ 2233535 w 3522689"/>
              <a:gd name="connsiteY16" fmla="*/ 869430 h 974361"/>
              <a:gd name="connsiteX17" fmla="*/ 2143594 w 3522689"/>
              <a:gd name="connsiteY17" fmla="*/ 824459 h 974361"/>
              <a:gd name="connsiteX18" fmla="*/ 1963712 w 3522689"/>
              <a:gd name="connsiteY18" fmla="*/ 884420 h 974361"/>
              <a:gd name="connsiteX19" fmla="*/ 1918741 w 3522689"/>
              <a:gd name="connsiteY19" fmla="*/ 899410 h 974361"/>
              <a:gd name="connsiteX20" fmla="*/ 1813810 w 3522689"/>
              <a:gd name="connsiteY20" fmla="*/ 914400 h 974361"/>
              <a:gd name="connsiteX21" fmla="*/ 1603948 w 3522689"/>
              <a:gd name="connsiteY21" fmla="*/ 794479 h 974361"/>
              <a:gd name="connsiteX22" fmla="*/ 1514007 w 3522689"/>
              <a:gd name="connsiteY22" fmla="*/ 749508 h 974361"/>
              <a:gd name="connsiteX23" fmla="*/ 1469036 w 3522689"/>
              <a:gd name="connsiteY23" fmla="*/ 704538 h 974361"/>
              <a:gd name="connsiteX24" fmla="*/ 1424066 w 3522689"/>
              <a:gd name="connsiteY24" fmla="*/ 614597 h 974361"/>
              <a:gd name="connsiteX25" fmla="*/ 1364105 w 3522689"/>
              <a:gd name="connsiteY25" fmla="*/ 599607 h 974361"/>
              <a:gd name="connsiteX26" fmla="*/ 1079292 w 3522689"/>
              <a:gd name="connsiteY26" fmla="*/ 554636 h 974361"/>
              <a:gd name="connsiteX27" fmla="*/ 1064302 w 3522689"/>
              <a:gd name="connsiteY27" fmla="*/ 689548 h 974361"/>
              <a:gd name="connsiteX28" fmla="*/ 944381 w 3522689"/>
              <a:gd name="connsiteY28" fmla="*/ 809469 h 974361"/>
              <a:gd name="connsiteX29" fmla="*/ 899410 w 3522689"/>
              <a:gd name="connsiteY29" fmla="*/ 899410 h 974361"/>
              <a:gd name="connsiteX30" fmla="*/ 854440 w 3522689"/>
              <a:gd name="connsiteY30" fmla="*/ 914400 h 974361"/>
              <a:gd name="connsiteX31" fmla="*/ 824459 w 3522689"/>
              <a:gd name="connsiteY31" fmla="*/ 944381 h 974361"/>
              <a:gd name="connsiteX32" fmla="*/ 734518 w 3522689"/>
              <a:gd name="connsiteY32" fmla="*/ 974361 h 974361"/>
              <a:gd name="connsiteX33" fmla="*/ 659568 w 3522689"/>
              <a:gd name="connsiteY33" fmla="*/ 884420 h 974361"/>
              <a:gd name="connsiteX34" fmla="*/ 584617 w 3522689"/>
              <a:gd name="connsiteY34" fmla="*/ 794479 h 974361"/>
              <a:gd name="connsiteX35" fmla="*/ 479686 w 3522689"/>
              <a:gd name="connsiteY35" fmla="*/ 779489 h 974361"/>
              <a:gd name="connsiteX36" fmla="*/ 449705 w 3522689"/>
              <a:gd name="connsiteY36" fmla="*/ 689548 h 974361"/>
              <a:gd name="connsiteX37" fmla="*/ 434715 w 3522689"/>
              <a:gd name="connsiteY37" fmla="*/ 644577 h 974361"/>
              <a:gd name="connsiteX38" fmla="*/ 254833 w 3522689"/>
              <a:gd name="connsiteY38" fmla="*/ 674558 h 974361"/>
              <a:gd name="connsiteX39" fmla="*/ 119922 w 3522689"/>
              <a:gd name="connsiteY39" fmla="*/ 719528 h 974361"/>
              <a:gd name="connsiteX40" fmla="*/ 0 w 3522689"/>
              <a:gd name="connsiteY40" fmla="*/ 809469 h 974361"/>
              <a:gd name="connsiteX0" fmla="*/ 3437188 w 3437188"/>
              <a:gd name="connsiteY0" fmla="*/ 0 h 974361"/>
              <a:gd name="connsiteX1" fmla="*/ 3347247 w 3437188"/>
              <a:gd name="connsiteY1" fmla="*/ 14990 h 974361"/>
              <a:gd name="connsiteX2" fmla="*/ 3272296 w 3437188"/>
              <a:gd name="connsiteY2" fmla="*/ 89941 h 974361"/>
              <a:gd name="connsiteX3" fmla="*/ 3212335 w 3437188"/>
              <a:gd name="connsiteY3" fmla="*/ 209863 h 974361"/>
              <a:gd name="connsiteX4" fmla="*/ 3182355 w 3437188"/>
              <a:gd name="connsiteY4" fmla="*/ 299804 h 974361"/>
              <a:gd name="connsiteX5" fmla="*/ 3167365 w 3437188"/>
              <a:gd name="connsiteY5" fmla="*/ 344774 h 974361"/>
              <a:gd name="connsiteX6" fmla="*/ 3152375 w 3437188"/>
              <a:gd name="connsiteY6" fmla="*/ 404735 h 974361"/>
              <a:gd name="connsiteX7" fmla="*/ 3122394 w 3437188"/>
              <a:gd name="connsiteY7" fmla="*/ 494676 h 974361"/>
              <a:gd name="connsiteX8" fmla="*/ 3032453 w 3437188"/>
              <a:gd name="connsiteY8" fmla="*/ 524656 h 974361"/>
              <a:gd name="connsiteX9" fmla="*/ 2987483 w 3437188"/>
              <a:gd name="connsiteY9" fmla="*/ 554636 h 974361"/>
              <a:gd name="connsiteX10" fmla="*/ 2882552 w 3437188"/>
              <a:gd name="connsiteY10" fmla="*/ 614597 h 974361"/>
              <a:gd name="connsiteX11" fmla="*/ 2777621 w 3437188"/>
              <a:gd name="connsiteY11" fmla="*/ 689548 h 974361"/>
              <a:gd name="connsiteX12" fmla="*/ 2627719 w 3437188"/>
              <a:gd name="connsiteY12" fmla="*/ 764499 h 974361"/>
              <a:gd name="connsiteX13" fmla="*/ 2507798 w 3437188"/>
              <a:gd name="connsiteY13" fmla="*/ 824459 h 974361"/>
              <a:gd name="connsiteX14" fmla="*/ 2417857 w 3437188"/>
              <a:gd name="connsiteY14" fmla="*/ 854440 h 974361"/>
              <a:gd name="connsiteX15" fmla="*/ 2387876 w 3437188"/>
              <a:gd name="connsiteY15" fmla="*/ 884420 h 974361"/>
              <a:gd name="connsiteX16" fmla="*/ 2148034 w 3437188"/>
              <a:gd name="connsiteY16" fmla="*/ 869430 h 974361"/>
              <a:gd name="connsiteX17" fmla="*/ 2058093 w 3437188"/>
              <a:gd name="connsiteY17" fmla="*/ 824459 h 974361"/>
              <a:gd name="connsiteX18" fmla="*/ 1878211 w 3437188"/>
              <a:gd name="connsiteY18" fmla="*/ 884420 h 974361"/>
              <a:gd name="connsiteX19" fmla="*/ 1833240 w 3437188"/>
              <a:gd name="connsiteY19" fmla="*/ 899410 h 974361"/>
              <a:gd name="connsiteX20" fmla="*/ 1728309 w 3437188"/>
              <a:gd name="connsiteY20" fmla="*/ 914400 h 974361"/>
              <a:gd name="connsiteX21" fmla="*/ 1518447 w 3437188"/>
              <a:gd name="connsiteY21" fmla="*/ 794479 h 974361"/>
              <a:gd name="connsiteX22" fmla="*/ 1428506 w 3437188"/>
              <a:gd name="connsiteY22" fmla="*/ 749508 h 974361"/>
              <a:gd name="connsiteX23" fmla="*/ 1383535 w 3437188"/>
              <a:gd name="connsiteY23" fmla="*/ 704538 h 974361"/>
              <a:gd name="connsiteX24" fmla="*/ 1338565 w 3437188"/>
              <a:gd name="connsiteY24" fmla="*/ 614597 h 974361"/>
              <a:gd name="connsiteX25" fmla="*/ 1278604 w 3437188"/>
              <a:gd name="connsiteY25" fmla="*/ 599607 h 974361"/>
              <a:gd name="connsiteX26" fmla="*/ 993791 w 3437188"/>
              <a:gd name="connsiteY26" fmla="*/ 554636 h 974361"/>
              <a:gd name="connsiteX27" fmla="*/ 978801 w 3437188"/>
              <a:gd name="connsiteY27" fmla="*/ 689548 h 974361"/>
              <a:gd name="connsiteX28" fmla="*/ 858880 w 3437188"/>
              <a:gd name="connsiteY28" fmla="*/ 809469 h 974361"/>
              <a:gd name="connsiteX29" fmla="*/ 813909 w 3437188"/>
              <a:gd name="connsiteY29" fmla="*/ 899410 h 974361"/>
              <a:gd name="connsiteX30" fmla="*/ 768939 w 3437188"/>
              <a:gd name="connsiteY30" fmla="*/ 914400 h 974361"/>
              <a:gd name="connsiteX31" fmla="*/ 738958 w 3437188"/>
              <a:gd name="connsiteY31" fmla="*/ 944381 h 974361"/>
              <a:gd name="connsiteX32" fmla="*/ 649017 w 3437188"/>
              <a:gd name="connsiteY32" fmla="*/ 974361 h 974361"/>
              <a:gd name="connsiteX33" fmla="*/ 574067 w 3437188"/>
              <a:gd name="connsiteY33" fmla="*/ 884420 h 974361"/>
              <a:gd name="connsiteX34" fmla="*/ 499116 w 3437188"/>
              <a:gd name="connsiteY34" fmla="*/ 794479 h 974361"/>
              <a:gd name="connsiteX35" fmla="*/ 394185 w 3437188"/>
              <a:gd name="connsiteY35" fmla="*/ 779489 h 974361"/>
              <a:gd name="connsiteX36" fmla="*/ 364204 w 3437188"/>
              <a:gd name="connsiteY36" fmla="*/ 689548 h 974361"/>
              <a:gd name="connsiteX37" fmla="*/ 349214 w 3437188"/>
              <a:gd name="connsiteY37" fmla="*/ 644577 h 974361"/>
              <a:gd name="connsiteX38" fmla="*/ 169332 w 3437188"/>
              <a:gd name="connsiteY38" fmla="*/ 674558 h 974361"/>
              <a:gd name="connsiteX39" fmla="*/ 34421 w 3437188"/>
              <a:gd name="connsiteY39" fmla="*/ 719528 h 974361"/>
              <a:gd name="connsiteX0" fmla="*/ 3267856 w 3267856"/>
              <a:gd name="connsiteY0" fmla="*/ 0 h 974361"/>
              <a:gd name="connsiteX1" fmla="*/ 3177915 w 3267856"/>
              <a:gd name="connsiteY1" fmla="*/ 14990 h 974361"/>
              <a:gd name="connsiteX2" fmla="*/ 3102964 w 3267856"/>
              <a:gd name="connsiteY2" fmla="*/ 89941 h 974361"/>
              <a:gd name="connsiteX3" fmla="*/ 3043003 w 3267856"/>
              <a:gd name="connsiteY3" fmla="*/ 209863 h 974361"/>
              <a:gd name="connsiteX4" fmla="*/ 3013023 w 3267856"/>
              <a:gd name="connsiteY4" fmla="*/ 299804 h 974361"/>
              <a:gd name="connsiteX5" fmla="*/ 2998033 w 3267856"/>
              <a:gd name="connsiteY5" fmla="*/ 344774 h 974361"/>
              <a:gd name="connsiteX6" fmla="*/ 2983043 w 3267856"/>
              <a:gd name="connsiteY6" fmla="*/ 404735 h 974361"/>
              <a:gd name="connsiteX7" fmla="*/ 2953062 w 3267856"/>
              <a:gd name="connsiteY7" fmla="*/ 494676 h 974361"/>
              <a:gd name="connsiteX8" fmla="*/ 2863121 w 3267856"/>
              <a:gd name="connsiteY8" fmla="*/ 524656 h 974361"/>
              <a:gd name="connsiteX9" fmla="*/ 2818151 w 3267856"/>
              <a:gd name="connsiteY9" fmla="*/ 554636 h 974361"/>
              <a:gd name="connsiteX10" fmla="*/ 2713220 w 3267856"/>
              <a:gd name="connsiteY10" fmla="*/ 614597 h 974361"/>
              <a:gd name="connsiteX11" fmla="*/ 2608289 w 3267856"/>
              <a:gd name="connsiteY11" fmla="*/ 689548 h 974361"/>
              <a:gd name="connsiteX12" fmla="*/ 2458387 w 3267856"/>
              <a:gd name="connsiteY12" fmla="*/ 764499 h 974361"/>
              <a:gd name="connsiteX13" fmla="*/ 2338466 w 3267856"/>
              <a:gd name="connsiteY13" fmla="*/ 824459 h 974361"/>
              <a:gd name="connsiteX14" fmla="*/ 2248525 w 3267856"/>
              <a:gd name="connsiteY14" fmla="*/ 854440 h 974361"/>
              <a:gd name="connsiteX15" fmla="*/ 2218544 w 3267856"/>
              <a:gd name="connsiteY15" fmla="*/ 884420 h 974361"/>
              <a:gd name="connsiteX16" fmla="*/ 1978702 w 3267856"/>
              <a:gd name="connsiteY16" fmla="*/ 869430 h 974361"/>
              <a:gd name="connsiteX17" fmla="*/ 1888761 w 3267856"/>
              <a:gd name="connsiteY17" fmla="*/ 824459 h 974361"/>
              <a:gd name="connsiteX18" fmla="*/ 1708879 w 3267856"/>
              <a:gd name="connsiteY18" fmla="*/ 884420 h 974361"/>
              <a:gd name="connsiteX19" fmla="*/ 1663908 w 3267856"/>
              <a:gd name="connsiteY19" fmla="*/ 899410 h 974361"/>
              <a:gd name="connsiteX20" fmla="*/ 1558977 w 3267856"/>
              <a:gd name="connsiteY20" fmla="*/ 914400 h 974361"/>
              <a:gd name="connsiteX21" fmla="*/ 1349115 w 3267856"/>
              <a:gd name="connsiteY21" fmla="*/ 794479 h 974361"/>
              <a:gd name="connsiteX22" fmla="*/ 1259174 w 3267856"/>
              <a:gd name="connsiteY22" fmla="*/ 749508 h 974361"/>
              <a:gd name="connsiteX23" fmla="*/ 1214203 w 3267856"/>
              <a:gd name="connsiteY23" fmla="*/ 704538 h 974361"/>
              <a:gd name="connsiteX24" fmla="*/ 1169233 w 3267856"/>
              <a:gd name="connsiteY24" fmla="*/ 614597 h 974361"/>
              <a:gd name="connsiteX25" fmla="*/ 1109272 w 3267856"/>
              <a:gd name="connsiteY25" fmla="*/ 599607 h 974361"/>
              <a:gd name="connsiteX26" fmla="*/ 824459 w 3267856"/>
              <a:gd name="connsiteY26" fmla="*/ 554636 h 974361"/>
              <a:gd name="connsiteX27" fmla="*/ 809469 w 3267856"/>
              <a:gd name="connsiteY27" fmla="*/ 689548 h 974361"/>
              <a:gd name="connsiteX28" fmla="*/ 689548 w 3267856"/>
              <a:gd name="connsiteY28" fmla="*/ 809469 h 974361"/>
              <a:gd name="connsiteX29" fmla="*/ 644577 w 3267856"/>
              <a:gd name="connsiteY29" fmla="*/ 899410 h 974361"/>
              <a:gd name="connsiteX30" fmla="*/ 599607 w 3267856"/>
              <a:gd name="connsiteY30" fmla="*/ 914400 h 974361"/>
              <a:gd name="connsiteX31" fmla="*/ 569626 w 3267856"/>
              <a:gd name="connsiteY31" fmla="*/ 944381 h 974361"/>
              <a:gd name="connsiteX32" fmla="*/ 479685 w 3267856"/>
              <a:gd name="connsiteY32" fmla="*/ 974361 h 974361"/>
              <a:gd name="connsiteX33" fmla="*/ 404735 w 3267856"/>
              <a:gd name="connsiteY33" fmla="*/ 884420 h 974361"/>
              <a:gd name="connsiteX34" fmla="*/ 329784 w 3267856"/>
              <a:gd name="connsiteY34" fmla="*/ 794479 h 974361"/>
              <a:gd name="connsiteX35" fmla="*/ 224853 w 3267856"/>
              <a:gd name="connsiteY35" fmla="*/ 779489 h 974361"/>
              <a:gd name="connsiteX36" fmla="*/ 194872 w 3267856"/>
              <a:gd name="connsiteY36" fmla="*/ 689548 h 974361"/>
              <a:gd name="connsiteX37" fmla="*/ 179882 w 3267856"/>
              <a:gd name="connsiteY37" fmla="*/ 644577 h 974361"/>
              <a:gd name="connsiteX38" fmla="*/ 0 w 3267856"/>
              <a:gd name="connsiteY38" fmla="*/ 674558 h 974361"/>
              <a:gd name="connsiteX0" fmla="*/ 3087974 w 3087974"/>
              <a:gd name="connsiteY0" fmla="*/ 0 h 974361"/>
              <a:gd name="connsiteX1" fmla="*/ 2998033 w 3087974"/>
              <a:gd name="connsiteY1" fmla="*/ 14990 h 974361"/>
              <a:gd name="connsiteX2" fmla="*/ 2923082 w 3087974"/>
              <a:gd name="connsiteY2" fmla="*/ 89941 h 974361"/>
              <a:gd name="connsiteX3" fmla="*/ 2863121 w 3087974"/>
              <a:gd name="connsiteY3" fmla="*/ 209863 h 974361"/>
              <a:gd name="connsiteX4" fmla="*/ 2833141 w 3087974"/>
              <a:gd name="connsiteY4" fmla="*/ 299804 h 974361"/>
              <a:gd name="connsiteX5" fmla="*/ 2818151 w 3087974"/>
              <a:gd name="connsiteY5" fmla="*/ 344774 h 974361"/>
              <a:gd name="connsiteX6" fmla="*/ 2803161 w 3087974"/>
              <a:gd name="connsiteY6" fmla="*/ 404735 h 974361"/>
              <a:gd name="connsiteX7" fmla="*/ 2773180 w 3087974"/>
              <a:gd name="connsiteY7" fmla="*/ 494676 h 974361"/>
              <a:gd name="connsiteX8" fmla="*/ 2683239 w 3087974"/>
              <a:gd name="connsiteY8" fmla="*/ 524656 h 974361"/>
              <a:gd name="connsiteX9" fmla="*/ 2638269 w 3087974"/>
              <a:gd name="connsiteY9" fmla="*/ 554636 h 974361"/>
              <a:gd name="connsiteX10" fmla="*/ 2533338 w 3087974"/>
              <a:gd name="connsiteY10" fmla="*/ 614597 h 974361"/>
              <a:gd name="connsiteX11" fmla="*/ 2428407 w 3087974"/>
              <a:gd name="connsiteY11" fmla="*/ 689548 h 974361"/>
              <a:gd name="connsiteX12" fmla="*/ 2278505 w 3087974"/>
              <a:gd name="connsiteY12" fmla="*/ 764499 h 974361"/>
              <a:gd name="connsiteX13" fmla="*/ 2158584 w 3087974"/>
              <a:gd name="connsiteY13" fmla="*/ 824459 h 974361"/>
              <a:gd name="connsiteX14" fmla="*/ 2068643 w 3087974"/>
              <a:gd name="connsiteY14" fmla="*/ 854440 h 974361"/>
              <a:gd name="connsiteX15" fmla="*/ 2038662 w 3087974"/>
              <a:gd name="connsiteY15" fmla="*/ 884420 h 974361"/>
              <a:gd name="connsiteX16" fmla="*/ 1798820 w 3087974"/>
              <a:gd name="connsiteY16" fmla="*/ 869430 h 974361"/>
              <a:gd name="connsiteX17" fmla="*/ 1708879 w 3087974"/>
              <a:gd name="connsiteY17" fmla="*/ 824459 h 974361"/>
              <a:gd name="connsiteX18" fmla="*/ 1528997 w 3087974"/>
              <a:gd name="connsiteY18" fmla="*/ 884420 h 974361"/>
              <a:gd name="connsiteX19" fmla="*/ 1484026 w 3087974"/>
              <a:gd name="connsiteY19" fmla="*/ 899410 h 974361"/>
              <a:gd name="connsiteX20" fmla="*/ 1379095 w 3087974"/>
              <a:gd name="connsiteY20" fmla="*/ 914400 h 974361"/>
              <a:gd name="connsiteX21" fmla="*/ 1169233 w 3087974"/>
              <a:gd name="connsiteY21" fmla="*/ 794479 h 974361"/>
              <a:gd name="connsiteX22" fmla="*/ 1079292 w 3087974"/>
              <a:gd name="connsiteY22" fmla="*/ 749508 h 974361"/>
              <a:gd name="connsiteX23" fmla="*/ 1034321 w 3087974"/>
              <a:gd name="connsiteY23" fmla="*/ 704538 h 974361"/>
              <a:gd name="connsiteX24" fmla="*/ 989351 w 3087974"/>
              <a:gd name="connsiteY24" fmla="*/ 614597 h 974361"/>
              <a:gd name="connsiteX25" fmla="*/ 929390 w 3087974"/>
              <a:gd name="connsiteY25" fmla="*/ 599607 h 974361"/>
              <a:gd name="connsiteX26" fmla="*/ 644577 w 3087974"/>
              <a:gd name="connsiteY26" fmla="*/ 554636 h 974361"/>
              <a:gd name="connsiteX27" fmla="*/ 629587 w 3087974"/>
              <a:gd name="connsiteY27" fmla="*/ 689548 h 974361"/>
              <a:gd name="connsiteX28" fmla="*/ 509666 w 3087974"/>
              <a:gd name="connsiteY28" fmla="*/ 809469 h 974361"/>
              <a:gd name="connsiteX29" fmla="*/ 464695 w 3087974"/>
              <a:gd name="connsiteY29" fmla="*/ 899410 h 974361"/>
              <a:gd name="connsiteX30" fmla="*/ 419725 w 3087974"/>
              <a:gd name="connsiteY30" fmla="*/ 914400 h 974361"/>
              <a:gd name="connsiteX31" fmla="*/ 389744 w 3087974"/>
              <a:gd name="connsiteY31" fmla="*/ 944381 h 974361"/>
              <a:gd name="connsiteX32" fmla="*/ 299803 w 3087974"/>
              <a:gd name="connsiteY32" fmla="*/ 974361 h 974361"/>
              <a:gd name="connsiteX33" fmla="*/ 224853 w 3087974"/>
              <a:gd name="connsiteY33" fmla="*/ 884420 h 974361"/>
              <a:gd name="connsiteX34" fmla="*/ 149902 w 3087974"/>
              <a:gd name="connsiteY34" fmla="*/ 794479 h 974361"/>
              <a:gd name="connsiteX35" fmla="*/ 44971 w 3087974"/>
              <a:gd name="connsiteY35" fmla="*/ 779489 h 974361"/>
              <a:gd name="connsiteX36" fmla="*/ 14990 w 3087974"/>
              <a:gd name="connsiteY36" fmla="*/ 689548 h 974361"/>
              <a:gd name="connsiteX37" fmla="*/ 0 w 3087974"/>
              <a:gd name="connsiteY37" fmla="*/ 644577 h 974361"/>
              <a:gd name="connsiteX0" fmla="*/ 3072984 w 3072984"/>
              <a:gd name="connsiteY0" fmla="*/ 0 h 974361"/>
              <a:gd name="connsiteX1" fmla="*/ 2983043 w 3072984"/>
              <a:gd name="connsiteY1" fmla="*/ 14990 h 974361"/>
              <a:gd name="connsiteX2" fmla="*/ 2908092 w 3072984"/>
              <a:gd name="connsiteY2" fmla="*/ 89941 h 974361"/>
              <a:gd name="connsiteX3" fmla="*/ 2848131 w 3072984"/>
              <a:gd name="connsiteY3" fmla="*/ 209863 h 974361"/>
              <a:gd name="connsiteX4" fmla="*/ 2818151 w 3072984"/>
              <a:gd name="connsiteY4" fmla="*/ 299804 h 974361"/>
              <a:gd name="connsiteX5" fmla="*/ 2803161 w 3072984"/>
              <a:gd name="connsiteY5" fmla="*/ 344774 h 974361"/>
              <a:gd name="connsiteX6" fmla="*/ 2788171 w 3072984"/>
              <a:gd name="connsiteY6" fmla="*/ 404735 h 974361"/>
              <a:gd name="connsiteX7" fmla="*/ 2758190 w 3072984"/>
              <a:gd name="connsiteY7" fmla="*/ 494676 h 974361"/>
              <a:gd name="connsiteX8" fmla="*/ 2668249 w 3072984"/>
              <a:gd name="connsiteY8" fmla="*/ 524656 h 974361"/>
              <a:gd name="connsiteX9" fmla="*/ 2623279 w 3072984"/>
              <a:gd name="connsiteY9" fmla="*/ 554636 h 974361"/>
              <a:gd name="connsiteX10" fmla="*/ 2518348 w 3072984"/>
              <a:gd name="connsiteY10" fmla="*/ 614597 h 974361"/>
              <a:gd name="connsiteX11" fmla="*/ 2413417 w 3072984"/>
              <a:gd name="connsiteY11" fmla="*/ 689548 h 974361"/>
              <a:gd name="connsiteX12" fmla="*/ 2263515 w 3072984"/>
              <a:gd name="connsiteY12" fmla="*/ 764499 h 974361"/>
              <a:gd name="connsiteX13" fmla="*/ 2143594 w 3072984"/>
              <a:gd name="connsiteY13" fmla="*/ 824459 h 974361"/>
              <a:gd name="connsiteX14" fmla="*/ 2053653 w 3072984"/>
              <a:gd name="connsiteY14" fmla="*/ 854440 h 974361"/>
              <a:gd name="connsiteX15" fmla="*/ 2023672 w 3072984"/>
              <a:gd name="connsiteY15" fmla="*/ 884420 h 974361"/>
              <a:gd name="connsiteX16" fmla="*/ 1783830 w 3072984"/>
              <a:gd name="connsiteY16" fmla="*/ 869430 h 974361"/>
              <a:gd name="connsiteX17" fmla="*/ 1693889 w 3072984"/>
              <a:gd name="connsiteY17" fmla="*/ 824459 h 974361"/>
              <a:gd name="connsiteX18" fmla="*/ 1514007 w 3072984"/>
              <a:gd name="connsiteY18" fmla="*/ 884420 h 974361"/>
              <a:gd name="connsiteX19" fmla="*/ 1469036 w 3072984"/>
              <a:gd name="connsiteY19" fmla="*/ 899410 h 974361"/>
              <a:gd name="connsiteX20" fmla="*/ 1364105 w 3072984"/>
              <a:gd name="connsiteY20" fmla="*/ 914400 h 974361"/>
              <a:gd name="connsiteX21" fmla="*/ 1154243 w 3072984"/>
              <a:gd name="connsiteY21" fmla="*/ 794479 h 974361"/>
              <a:gd name="connsiteX22" fmla="*/ 1064302 w 3072984"/>
              <a:gd name="connsiteY22" fmla="*/ 749508 h 974361"/>
              <a:gd name="connsiteX23" fmla="*/ 1019331 w 3072984"/>
              <a:gd name="connsiteY23" fmla="*/ 704538 h 974361"/>
              <a:gd name="connsiteX24" fmla="*/ 974361 w 3072984"/>
              <a:gd name="connsiteY24" fmla="*/ 614597 h 974361"/>
              <a:gd name="connsiteX25" fmla="*/ 914400 w 3072984"/>
              <a:gd name="connsiteY25" fmla="*/ 599607 h 974361"/>
              <a:gd name="connsiteX26" fmla="*/ 629587 w 3072984"/>
              <a:gd name="connsiteY26" fmla="*/ 554636 h 974361"/>
              <a:gd name="connsiteX27" fmla="*/ 614597 w 3072984"/>
              <a:gd name="connsiteY27" fmla="*/ 689548 h 974361"/>
              <a:gd name="connsiteX28" fmla="*/ 494676 w 3072984"/>
              <a:gd name="connsiteY28" fmla="*/ 809469 h 974361"/>
              <a:gd name="connsiteX29" fmla="*/ 449705 w 3072984"/>
              <a:gd name="connsiteY29" fmla="*/ 899410 h 974361"/>
              <a:gd name="connsiteX30" fmla="*/ 404735 w 3072984"/>
              <a:gd name="connsiteY30" fmla="*/ 914400 h 974361"/>
              <a:gd name="connsiteX31" fmla="*/ 374754 w 3072984"/>
              <a:gd name="connsiteY31" fmla="*/ 944381 h 974361"/>
              <a:gd name="connsiteX32" fmla="*/ 284813 w 3072984"/>
              <a:gd name="connsiteY32" fmla="*/ 974361 h 974361"/>
              <a:gd name="connsiteX33" fmla="*/ 209863 w 3072984"/>
              <a:gd name="connsiteY33" fmla="*/ 884420 h 974361"/>
              <a:gd name="connsiteX34" fmla="*/ 134912 w 3072984"/>
              <a:gd name="connsiteY34" fmla="*/ 794479 h 974361"/>
              <a:gd name="connsiteX35" fmla="*/ 29981 w 3072984"/>
              <a:gd name="connsiteY35" fmla="*/ 779489 h 974361"/>
              <a:gd name="connsiteX36" fmla="*/ 0 w 3072984"/>
              <a:gd name="connsiteY36" fmla="*/ 689548 h 974361"/>
              <a:gd name="connsiteX0" fmla="*/ 3043003 w 3043003"/>
              <a:gd name="connsiteY0" fmla="*/ 0 h 974361"/>
              <a:gd name="connsiteX1" fmla="*/ 2953062 w 3043003"/>
              <a:gd name="connsiteY1" fmla="*/ 14990 h 974361"/>
              <a:gd name="connsiteX2" fmla="*/ 2878111 w 3043003"/>
              <a:gd name="connsiteY2" fmla="*/ 89941 h 974361"/>
              <a:gd name="connsiteX3" fmla="*/ 2818150 w 3043003"/>
              <a:gd name="connsiteY3" fmla="*/ 209863 h 974361"/>
              <a:gd name="connsiteX4" fmla="*/ 2788170 w 3043003"/>
              <a:gd name="connsiteY4" fmla="*/ 299804 h 974361"/>
              <a:gd name="connsiteX5" fmla="*/ 2773180 w 3043003"/>
              <a:gd name="connsiteY5" fmla="*/ 344774 h 974361"/>
              <a:gd name="connsiteX6" fmla="*/ 2758190 w 3043003"/>
              <a:gd name="connsiteY6" fmla="*/ 404735 h 974361"/>
              <a:gd name="connsiteX7" fmla="*/ 2728209 w 3043003"/>
              <a:gd name="connsiteY7" fmla="*/ 494676 h 974361"/>
              <a:gd name="connsiteX8" fmla="*/ 2638268 w 3043003"/>
              <a:gd name="connsiteY8" fmla="*/ 524656 h 974361"/>
              <a:gd name="connsiteX9" fmla="*/ 2593298 w 3043003"/>
              <a:gd name="connsiteY9" fmla="*/ 554636 h 974361"/>
              <a:gd name="connsiteX10" fmla="*/ 2488367 w 3043003"/>
              <a:gd name="connsiteY10" fmla="*/ 614597 h 974361"/>
              <a:gd name="connsiteX11" fmla="*/ 2383436 w 3043003"/>
              <a:gd name="connsiteY11" fmla="*/ 689548 h 974361"/>
              <a:gd name="connsiteX12" fmla="*/ 2233534 w 3043003"/>
              <a:gd name="connsiteY12" fmla="*/ 764499 h 974361"/>
              <a:gd name="connsiteX13" fmla="*/ 2113613 w 3043003"/>
              <a:gd name="connsiteY13" fmla="*/ 824459 h 974361"/>
              <a:gd name="connsiteX14" fmla="*/ 2023672 w 3043003"/>
              <a:gd name="connsiteY14" fmla="*/ 854440 h 974361"/>
              <a:gd name="connsiteX15" fmla="*/ 1993691 w 3043003"/>
              <a:gd name="connsiteY15" fmla="*/ 884420 h 974361"/>
              <a:gd name="connsiteX16" fmla="*/ 1753849 w 3043003"/>
              <a:gd name="connsiteY16" fmla="*/ 869430 h 974361"/>
              <a:gd name="connsiteX17" fmla="*/ 1663908 w 3043003"/>
              <a:gd name="connsiteY17" fmla="*/ 824459 h 974361"/>
              <a:gd name="connsiteX18" fmla="*/ 1484026 w 3043003"/>
              <a:gd name="connsiteY18" fmla="*/ 884420 h 974361"/>
              <a:gd name="connsiteX19" fmla="*/ 1439055 w 3043003"/>
              <a:gd name="connsiteY19" fmla="*/ 899410 h 974361"/>
              <a:gd name="connsiteX20" fmla="*/ 1334124 w 3043003"/>
              <a:gd name="connsiteY20" fmla="*/ 914400 h 974361"/>
              <a:gd name="connsiteX21" fmla="*/ 1124262 w 3043003"/>
              <a:gd name="connsiteY21" fmla="*/ 794479 h 974361"/>
              <a:gd name="connsiteX22" fmla="*/ 1034321 w 3043003"/>
              <a:gd name="connsiteY22" fmla="*/ 749508 h 974361"/>
              <a:gd name="connsiteX23" fmla="*/ 989350 w 3043003"/>
              <a:gd name="connsiteY23" fmla="*/ 704538 h 974361"/>
              <a:gd name="connsiteX24" fmla="*/ 944380 w 3043003"/>
              <a:gd name="connsiteY24" fmla="*/ 614597 h 974361"/>
              <a:gd name="connsiteX25" fmla="*/ 884419 w 3043003"/>
              <a:gd name="connsiteY25" fmla="*/ 599607 h 974361"/>
              <a:gd name="connsiteX26" fmla="*/ 599606 w 3043003"/>
              <a:gd name="connsiteY26" fmla="*/ 554636 h 974361"/>
              <a:gd name="connsiteX27" fmla="*/ 584616 w 3043003"/>
              <a:gd name="connsiteY27" fmla="*/ 689548 h 974361"/>
              <a:gd name="connsiteX28" fmla="*/ 464695 w 3043003"/>
              <a:gd name="connsiteY28" fmla="*/ 809469 h 974361"/>
              <a:gd name="connsiteX29" fmla="*/ 419724 w 3043003"/>
              <a:gd name="connsiteY29" fmla="*/ 899410 h 974361"/>
              <a:gd name="connsiteX30" fmla="*/ 374754 w 3043003"/>
              <a:gd name="connsiteY30" fmla="*/ 914400 h 974361"/>
              <a:gd name="connsiteX31" fmla="*/ 344773 w 3043003"/>
              <a:gd name="connsiteY31" fmla="*/ 944381 h 974361"/>
              <a:gd name="connsiteX32" fmla="*/ 254832 w 3043003"/>
              <a:gd name="connsiteY32" fmla="*/ 974361 h 974361"/>
              <a:gd name="connsiteX33" fmla="*/ 179882 w 3043003"/>
              <a:gd name="connsiteY33" fmla="*/ 884420 h 974361"/>
              <a:gd name="connsiteX34" fmla="*/ 104931 w 3043003"/>
              <a:gd name="connsiteY34" fmla="*/ 794479 h 974361"/>
              <a:gd name="connsiteX35" fmla="*/ 0 w 3043003"/>
              <a:gd name="connsiteY35" fmla="*/ 779489 h 974361"/>
              <a:gd name="connsiteX0" fmla="*/ 2938072 w 2938072"/>
              <a:gd name="connsiteY0" fmla="*/ 0 h 974361"/>
              <a:gd name="connsiteX1" fmla="*/ 2848131 w 2938072"/>
              <a:gd name="connsiteY1" fmla="*/ 14990 h 974361"/>
              <a:gd name="connsiteX2" fmla="*/ 2773180 w 2938072"/>
              <a:gd name="connsiteY2" fmla="*/ 89941 h 974361"/>
              <a:gd name="connsiteX3" fmla="*/ 2713219 w 2938072"/>
              <a:gd name="connsiteY3" fmla="*/ 209863 h 974361"/>
              <a:gd name="connsiteX4" fmla="*/ 2683239 w 2938072"/>
              <a:gd name="connsiteY4" fmla="*/ 299804 h 974361"/>
              <a:gd name="connsiteX5" fmla="*/ 2668249 w 2938072"/>
              <a:gd name="connsiteY5" fmla="*/ 344774 h 974361"/>
              <a:gd name="connsiteX6" fmla="*/ 2653259 w 2938072"/>
              <a:gd name="connsiteY6" fmla="*/ 404735 h 974361"/>
              <a:gd name="connsiteX7" fmla="*/ 2623278 w 2938072"/>
              <a:gd name="connsiteY7" fmla="*/ 494676 h 974361"/>
              <a:gd name="connsiteX8" fmla="*/ 2533337 w 2938072"/>
              <a:gd name="connsiteY8" fmla="*/ 524656 h 974361"/>
              <a:gd name="connsiteX9" fmla="*/ 2488367 w 2938072"/>
              <a:gd name="connsiteY9" fmla="*/ 554636 h 974361"/>
              <a:gd name="connsiteX10" fmla="*/ 2383436 w 2938072"/>
              <a:gd name="connsiteY10" fmla="*/ 614597 h 974361"/>
              <a:gd name="connsiteX11" fmla="*/ 2278505 w 2938072"/>
              <a:gd name="connsiteY11" fmla="*/ 689548 h 974361"/>
              <a:gd name="connsiteX12" fmla="*/ 2128603 w 2938072"/>
              <a:gd name="connsiteY12" fmla="*/ 764499 h 974361"/>
              <a:gd name="connsiteX13" fmla="*/ 2008682 w 2938072"/>
              <a:gd name="connsiteY13" fmla="*/ 824459 h 974361"/>
              <a:gd name="connsiteX14" fmla="*/ 1918741 w 2938072"/>
              <a:gd name="connsiteY14" fmla="*/ 854440 h 974361"/>
              <a:gd name="connsiteX15" fmla="*/ 1888760 w 2938072"/>
              <a:gd name="connsiteY15" fmla="*/ 884420 h 974361"/>
              <a:gd name="connsiteX16" fmla="*/ 1648918 w 2938072"/>
              <a:gd name="connsiteY16" fmla="*/ 869430 h 974361"/>
              <a:gd name="connsiteX17" fmla="*/ 1558977 w 2938072"/>
              <a:gd name="connsiteY17" fmla="*/ 824459 h 974361"/>
              <a:gd name="connsiteX18" fmla="*/ 1379095 w 2938072"/>
              <a:gd name="connsiteY18" fmla="*/ 884420 h 974361"/>
              <a:gd name="connsiteX19" fmla="*/ 1334124 w 2938072"/>
              <a:gd name="connsiteY19" fmla="*/ 899410 h 974361"/>
              <a:gd name="connsiteX20" fmla="*/ 1229193 w 2938072"/>
              <a:gd name="connsiteY20" fmla="*/ 914400 h 974361"/>
              <a:gd name="connsiteX21" fmla="*/ 1019331 w 2938072"/>
              <a:gd name="connsiteY21" fmla="*/ 794479 h 974361"/>
              <a:gd name="connsiteX22" fmla="*/ 929390 w 2938072"/>
              <a:gd name="connsiteY22" fmla="*/ 749508 h 974361"/>
              <a:gd name="connsiteX23" fmla="*/ 884419 w 2938072"/>
              <a:gd name="connsiteY23" fmla="*/ 704538 h 974361"/>
              <a:gd name="connsiteX24" fmla="*/ 839449 w 2938072"/>
              <a:gd name="connsiteY24" fmla="*/ 614597 h 974361"/>
              <a:gd name="connsiteX25" fmla="*/ 779488 w 2938072"/>
              <a:gd name="connsiteY25" fmla="*/ 599607 h 974361"/>
              <a:gd name="connsiteX26" fmla="*/ 494675 w 2938072"/>
              <a:gd name="connsiteY26" fmla="*/ 554636 h 974361"/>
              <a:gd name="connsiteX27" fmla="*/ 479685 w 2938072"/>
              <a:gd name="connsiteY27" fmla="*/ 689548 h 974361"/>
              <a:gd name="connsiteX28" fmla="*/ 359764 w 2938072"/>
              <a:gd name="connsiteY28" fmla="*/ 809469 h 974361"/>
              <a:gd name="connsiteX29" fmla="*/ 314793 w 2938072"/>
              <a:gd name="connsiteY29" fmla="*/ 899410 h 974361"/>
              <a:gd name="connsiteX30" fmla="*/ 269823 w 2938072"/>
              <a:gd name="connsiteY30" fmla="*/ 914400 h 974361"/>
              <a:gd name="connsiteX31" fmla="*/ 239842 w 2938072"/>
              <a:gd name="connsiteY31" fmla="*/ 944381 h 974361"/>
              <a:gd name="connsiteX32" fmla="*/ 149901 w 2938072"/>
              <a:gd name="connsiteY32" fmla="*/ 974361 h 974361"/>
              <a:gd name="connsiteX33" fmla="*/ 74951 w 2938072"/>
              <a:gd name="connsiteY33" fmla="*/ 884420 h 974361"/>
              <a:gd name="connsiteX34" fmla="*/ 0 w 2938072"/>
              <a:gd name="connsiteY34" fmla="*/ 794479 h 974361"/>
              <a:gd name="connsiteX0" fmla="*/ 2938072 w 2938072"/>
              <a:gd name="connsiteY0" fmla="*/ 0 h 974361"/>
              <a:gd name="connsiteX1" fmla="*/ 2848131 w 2938072"/>
              <a:gd name="connsiteY1" fmla="*/ 14990 h 974361"/>
              <a:gd name="connsiteX2" fmla="*/ 2773180 w 2938072"/>
              <a:gd name="connsiteY2" fmla="*/ 89941 h 974361"/>
              <a:gd name="connsiteX3" fmla="*/ 2713219 w 2938072"/>
              <a:gd name="connsiteY3" fmla="*/ 209863 h 974361"/>
              <a:gd name="connsiteX4" fmla="*/ 2683239 w 2938072"/>
              <a:gd name="connsiteY4" fmla="*/ 299804 h 974361"/>
              <a:gd name="connsiteX5" fmla="*/ 2668249 w 2938072"/>
              <a:gd name="connsiteY5" fmla="*/ 344774 h 974361"/>
              <a:gd name="connsiteX6" fmla="*/ 2653259 w 2938072"/>
              <a:gd name="connsiteY6" fmla="*/ 404735 h 974361"/>
              <a:gd name="connsiteX7" fmla="*/ 2623278 w 2938072"/>
              <a:gd name="connsiteY7" fmla="*/ 494676 h 974361"/>
              <a:gd name="connsiteX8" fmla="*/ 2533337 w 2938072"/>
              <a:gd name="connsiteY8" fmla="*/ 524656 h 974361"/>
              <a:gd name="connsiteX9" fmla="*/ 2488367 w 2938072"/>
              <a:gd name="connsiteY9" fmla="*/ 554636 h 974361"/>
              <a:gd name="connsiteX10" fmla="*/ 2383436 w 2938072"/>
              <a:gd name="connsiteY10" fmla="*/ 614597 h 974361"/>
              <a:gd name="connsiteX11" fmla="*/ 2278505 w 2938072"/>
              <a:gd name="connsiteY11" fmla="*/ 689548 h 974361"/>
              <a:gd name="connsiteX12" fmla="*/ 2128603 w 2938072"/>
              <a:gd name="connsiteY12" fmla="*/ 764499 h 974361"/>
              <a:gd name="connsiteX13" fmla="*/ 2008682 w 2938072"/>
              <a:gd name="connsiteY13" fmla="*/ 824459 h 974361"/>
              <a:gd name="connsiteX14" fmla="*/ 1918741 w 2938072"/>
              <a:gd name="connsiteY14" fmla="*/ 854440 h 974361"/>
              <a:gd name="connsiteX15" fmla="*/ 1888760 w 2938072"/>
              <a:gd name="connsiteY15" fmla="*/ 884420 h 974361"/>
              <a:gd name="connsiteX16" fmla="*/ 1648918 w 2938072"/>
              <a:gd name="connsiteY16" fmla="*/ 869430 h 974361"/>
              <a:gd name="connsiteX17" fmla="*/ 1558977 w 2938072"/>
              <a:gd name="connsiteY17" fmla="*/ 824459 h 974361"/>
              <a:gd name="connsiteX18" fmla="*/ 1379095 w 2938072"/>
              <a:gd name="connsiteY18" fmla="*/ 884420 h 974361"/>
              <a:gd name="connsiteX19" fmla="*/ 1334124 w 2938072"/>
              <a:gd name="connsiteY19" fmla="*/ 899410 h 974361"/>
              <a:gd name="connsiteX20" fmla="*/ 1229193 w 2938072"/>
              <a:gd name="connsiteY20" fmla="*/ 914400 h 974361"/>
              <a:gd name="connsiteX21" fmla="*/ 1019331 w 2938072"/>
              <a:gd name="connsiteY21" fmla="*/ 794479 h 974361"/>
              <a:gd name="connsiteX22" fmla="*/ 929390 w 2938072"/>
              <a:gd name="connsiteY22" fmla="*/ 749508 h 974361"/>
              <a:gd name="connsiteX23" fmla="*/ 884419 w 2938072"/>
              <a:gd name="connsiteY23" fmla="*/ 704538 h 974361"/>
              <a:gd name="connsiteX24" fmla="*/ 839449 w 2938072"/>
              <a:gd name="connsiteY24" fmla="*/ 614597 h 974361"/>
              <a:gd name="connsiteX25" fmla="*/ 779488 w 2938072"/>
              <a:gd name="connsiteY25" fmla="*/ 599607 h 974361"/>
              <a:gd name="connsiteX26" fmla="*/ 494675 w 2938072"/>
              <a:gd name="connsiteY26" fmla="*/ 554636 h 974361"/>
              <a:gd name="connsiteX27" fmla="*/ 479685 w 2938072"/>
              <a:gd name="connsiteY27" fmla="*/ 689548 h 974361"/>
              <a:gd name="connsiteX28" fmla="*/ 359764 w 2938072"/>
              <a:gd name="connsiteY28" fmla="*/ 809469 h 974361"/>
              <a:gd name="connsiteX29" fmla="*/ 314793 w 2938072"/>
              <a:gd name="connsiteY29" fmla="*/ 899410 h 974361"/>
              <a:gd name="connsiteX30" fmla="*/ 269823 w 2938072"/>
              <a:gd name="connsiteY30" fmla="*/ 914400 h 974361"/>
              <a:gd name="connsiteX31" fmla="*/ 239842 w 2938072"/>
              <a:gd name="connsiteY31" fmla="*/ 944381 h 974361"/>
              <a:gd name="connsiteX32" fmla="*/ 149901 w 2938072"/>
              <a:gd name="connsiteY32" fmla="*/ 974361 h 974361"/>
              <a:gd name="connsiteX33" fmla="*/ 0 w 2938072"/>
              <a:gd name="connsiteY33" fmla="*/ 794479 h 974361"/>
              <a:gd name="connsiteX0" fmla="*/ 2938072 w 2938072"/>
              <a:gd name="connsiteY0" fmla="*/ 0 h 994348"/>
              <a:gd name="connsiteX1" fmla="*/ 2848131 w 2938072"/>
              <a:gd name="connsiteY1" fmla="*/ 14990 h 994348"/>
              <a:gd name="connsiteX2" fmla="*/ 2773180 w 2938072"/>
              <a:gd name="connsiteY2" fmla="*/ 89941 h 994348"/>
              <a:gd name="connsiteX3" fmla="*/ 2713219 w 2938072"/>
              <a:gd name="connsiteY3" fmla="*/ 209863 h 994348"/>
              <a:gd name="connsiteX4" fmla="*/ 2683239 w 2938072"/>
              <a:gd name="connsiteY4" fmla="*/ 299804 h 994348"/>
              <a:gd name="connsiteX5" fmla="*/ 2668249 w 2938072"/>
              <a:gd name="connsiteY5" fmla="*/ 344774 h 994348"/>
              <a:gd name="connsiteX6" fmla="*/ 2653259 w 2938072"/>
              <a:gd name="connsiteY6" fmla="*/ 404735 h 994348"/>
              <a:gd name="connsiteX7" fmla="*/ 2623278 w 2938072"/>
              <a:gd name="connsiteY7" fmla="*/ 494676 h 994348"/>
              <a:gd name="connsiteX8" fmla="*/ 2533337 w 2938072"/>
              <a:gd name="connsiteY8" fmla="*/ 524656 h 994348"/>
              <a:gd name="connsiteX9" fmla="*/ 2488367 w 2938072"/>
              <a:gd name="connsiteY9" fmla="*/ 554636 h 994348"/>
              <a:gd name="connsiteX10" fmla="*/ 2383436 w 2938072"/>
              <a:gd name="connsiteY10" fmla="*/ 614597 h 994348"/>
              <a:gd name="connsiteX11" fmla="*/ 2278505 w 2938072"/>
              <a:gd name="connsiteY11" fmla="*/ 689548 h 994348"/>
              <a:gd name="connsiteX12" fmla="*/ 2128603 w 2938072"/>
              <a:gd name="connsiteY12" fmla="*/ 764499 h 994348"/>
              <a:gd name="connsiteX13" fmla="*/ 2008682 w 2938072"/>
              <a:gd name="connsiteY13" fmla="*/ 824459 h 994348"/>
              <a:gd name="connsiteX14" fmla="*/ 1918741 w 2938072"/>
              <a:gd name="connsiteY14" fmla="*/ 854440 h 994348"/>
              <a:gd name="connsiteX15" fmla="*/ 1888760 w 2938072"/>
              <a:gd name="connsiteY15" fmla="*/ 884420 h 994348"/>
              <a:gd name="connsiteX16" fmla="*/ 1648918 w 2938072"/>
              <a:gd name="connsiteY16" fmla="*/ 869430 h 994348"/>
              <a:gd name="connsiteX17" fmla="*/ 1558977 w 2938072"/>
              <a:gd name="connsiteY17" fmla="*/ 824459 h 994348"/>
              <a:gd name="connsiteX18" fmla="*/ 1379095 w 2938072"/>
              <a:gd name="connsiteY18" fmla="*/ 884420 h 994348"/>
              <a:gd name="connsiteX19" fmla="*/ 1334124 w 2938072"/>
              <a:gd name="connsiteY19" fmla="*/ 899410 h 994348"/>
              <a:gd name="connsiteX20" fmla="*/ 1229193 w 2938072"/>
              <a:gd name="connsiteY20" fmla="*/ 914400 h 994348"/>
              <a:gd name="connsiteX21" fmla="*/ 1019331 w 2938072"/>
              <a:gd name="connsiteY21" fmla="*/ 794479 h 994348"/>
              <a:gd name="connsiteX22" fmla="*/ 929390 w 2938072"/>
              <a:gd name="connsiteY22" fmla="*/ 749508 h 994348"/>
              <a:gd name="connsiteX23" fmla="*/ 884419 w 2938072"/>
              <a:gd name="connsiteY23" fmla="*/ 704538 h 994348"/>
              <a:gd name="connsiteX24" fmla="*/ 839449 w 2938072"/>
              <a:gd name="connsiteY24" fmla="*/ 614597 h 994348"/>
              <a:gd name="connsiteX25" fmla="*/ 779488 w 2938072"/>
              <a:gd name="connsiteY25" fmla="*/ 599607 h 994348"/>
              <a:gd name="connsiteX26" fmla="*/ 494675 w 2938072"/>
              <a:gd name="connsiteY26" fmla="*/ 554636 h 994348"/>
              <a:gd name="connsiteX27" fmla="*/ 479685 w 2938072"/>
              <a:gd name="connsiteY27" fmla="*/ 689548 h 994348"/>
              <a:gd name="connsiteX28" fmla="*/ 359764 w 2938072"/>
              <a:gd name="connsiteY28" fmla="*/ 809469 h 994348"/>
              <a:gd name="connsiteX29" fmla="*/ 314793 w 2938072"/>
              <a:gd name="connsiteY29" fmla="*/ 899410 h 994348"/>
              <a:gd name="connsiteX30" fmla="*/ 269823 w 2938072"/>
              <a:gd name="connsiteY30" fmla="*/ 914400 h 994348"/>
              <a:gd name="connsiteX31" fmla="*/ 149901 w 2938072"/>
              <a:gd name="connsiteY31" fmla="*/ 974361 h 994348"/>
              <a:gd name="connsiteX32" fmla="*/ 0 w 2938072"/>
              <a:gd name="connsiteY32" fmla="*/ 794479 h 994348"/>
              <a:gd name="connsiteX0" fmla="*/ 2938072 w 2938072"/>
              <a:gd name="connsiteY0" fmla="*/ 0 h 919199"/>
              <a:gd name="connsiteX1" fmla="*/ 2848131 w 2938072"/>
              <a:gd name="connsiteY1" fmla="*/ 14990 h 919199"/>
              <a:gd name="connsiteX2" fmla="*/ 2773180 w 2938072"/>
              <a:gd name="connsiteY2" fmla="*/ 89941 h 919199"/>
              <a:gd name="connsiteX3" fmla="*/ 2713219 w 2938072"/>
              <a:gd name="connsiteY3" fmla="*/ 209863 h 919199"/>
              <a:gd name="connsiteX4" fmla="*/ 2683239 w 2938072"/>
              <a:gd name="connsiteY4" fmla="*/ 299804 h 919199"/>
              <a:gd name="connsiteX5" fmla="*/ 2668249 w 2938072"/>
              <a:gd name="connsiteY5" fmla="*/ 344774 h 919199"/>
              <a:gd name="connsiteX6" fmla="*/ 2653259 w 2938072"/>
              <a:gd name="connsiteY6" fmla="*/ 404735 h 919199"/>
              <a:gd name="connsiteX7" fmla="*/ 2623278 w 2938072"/>
              <a:gd name="connsiteY7" fmla="*/ 494676 h 919199"/>
              <a:gd name="connsiteX8" fmla="*/ 2533337 w 2938072"/>
              <a:gd name="connsiteY8" fmla="*/ 524656 h 919199"/>
              <a:gd name="connsiteX9" fmla="*/ 2488367 w 2938072"/>
              <a:gd name="connsiteY9" fmla="*/ 554636 h 919199"/>
              <a:gd name="connsiteX10" fmla="*/ 2383436 w 2938072"/>
              <a:gd name="connsiteY10" fmla="*/ 614597 h 919199"/>
              <a:gd name="connsiteX11" fmla="*/ 2278505 w 2938072"/>
              <a:gd name="connsiteY11" fmla="*/ 689548 h 919199"/>
              <a:gd name="connsiteX12" fmla="*/ 2128603 w 2938072"/>
              <a:gd name="connsiteY12" fmla="*/ 764499 h 919199"/>
              <a:gd name="connsiteX13" fmla="*/ 2008682 w 2938072"/>
              <a:gd name="connsiteY13" fmla="*/ 824459 h 919199"/>
              <a:gd name="connsiteX14" fmla="*/ 1918741 w 2938072"/>
              <a:gd name="connsiteY14" fmla="*/ 854440 h 919199"/>
              <a:gd name="connsiteX15" fmla="*/ 1888760 w 2938072"/>
              <a:gd name="connsiteY15" fmla="*/ 884420 h 919199"/>
              <a:gd name="connsiteX16" fmla="*/ 1648918 w 2938072"/>
              <a:gd name="connsiteY16" fmla="*/ 869430 h 919199"/>
              <a:gd name="connsiteX17" fmla="*/ 1558977 w 2938072"/>
              <a:gd name="connsiteY17" fmla="*/ 824459 h 919199"/>
              <a:gd name="connsiteX18" fmla="*/ 1379095 w 2938072"/>
              <a:gd name="connsiteY18" fmla="*/ 884420 h 919199"/>
              <a:gd name="connsiteX19" fmla="*/ 1334124 w 2938072"/>
              <a:gd name="connsiteY19" fmla="*/ 899410 h 919199"/>
              <a:gd name="connsiteX20" fmla="*/ 1229193 w 2938072"/>
              <a:gd name="connsiteY20" fmla="*/ 914400 h 919199"/>
              <a:gd name="connsiteX21" fmla="*/ 1019331 w 2938072"/>
              <a:gd name="connsiteY21" fmla="*/ 794479 h 919199"/>
              <a:gd name="connsiteX22" fmla="*/ 929390 w 2938072"/>
              <a:gd name="connsiteY22" fmla="*/ 749508 h 919199"/>
              <a:gd name="connsiteX23" fmla="*/ 884419 w 2938072"/>
              <a:gd name="connsiteY23" fmla="*/ 704538 h 919199"/>
              <a:gd name="connsiteX24" fmla="*/ 839449 w 2938072"/>
              <a:gd name="connsiteY24" fmla="*/ 614597 h 919199"/>
              <a:gd name="connsiteX25" fmla="*/ 779488 w 2938072"/>
              <a:gd name="connsiteY25" fmla="*/ 599607 h 919199"/>
              <a:gd name="connsiteX26" fmla="*/ 494675 w 2938072"/>
              <a:gd name="connsiteY26" fmla="*/ 554636 h 919199"/>
              <a:gd name="connsiteX27" fmla="*/ 479685 w 2938072"/>
              <a:gd name="connsiteY27" fmla="*/ 689548 h 919199"/>
              <a:gd name="connsiteX28" fmla="*/ 359764 w 2938072"/>
              <a:gd name="connsiteY28" fmla="*/ 809469 h 919199"/>
              <a:gd name="connsiteX29" fmla="*/ 314793 w 2938072"/>
              <a:gd name="connsiteY29" fmla="*/ 899410 h 919199"/>
              <a:gd name="connsiteX30" fmla="*/ 269823 w 2938072"/>
              <a:gd name="connsiteY30" fmla="*/ 914400 h 919199"/>
              <a:gd name="connsiteX31" fmla="*/ 0 w 2938072"/>
              <a:gd name="connsiteY31" fmla="*/ 794479 h 919199"/>
              <a:gd name="connsiteX0" fmla="*/ 2668249 w 2668249"/>
              <a:gd name="connsiteY0" fmla="*/ 0 h 919199"/>
              <a:gd name="connsiteX1" fmla="*/ 2578308 w 2668249"/>
              <a:gd name="connsiteY1" fmla="*/ 14990 h 919199"/>
              <a:gd name="connsiteX2" fmla="*/ 2503357 w 2668249"/>
              <a:gd name="connsiteY2" fmla="*/ 89941 h 919199"/>
              <a:gd name="connsiteX3" fmla="*/ 2443396 w 2668249"/>
              <a:gd name="connsiteY3" fmla="*/ 209863 h 919199"/>
              <a:gd name="connsiteX4" fmla="*/ 2413416 w 2668249"/>
              <a:gd name="connsiteY4" fmla="*/ 299804 h 919199"/>
              <a:gd name="connsiteX5" fmla="*/ 2398426 w 2668249"/>
              <a:gd name="connsiteY5" fmla="*/ 344774 h 919199"/>
              <a:gd name="connsiteX6" fmla="*/ 2383436 w 2668249"/>
              <a:gd name="connsiteY6" fmla="*/ 404735 h 919199"/>
              <a:gd name="connsiteX7" fmla="*/ 2353455 w 2668249"/>
              <a:gd name="connsiteY7" fmla="*/ 494676 h 919199"/>
              <a:gd name="connsiteX8" fmla="*/ 2263514 w 2668249"/>
              <a:gd name="connsiteY8" fmla="*/ 524656 h 919199"/>
              <a:gd name="connsiteX9" fmla="*/ 2218544 w 2668249"/>
              <a:gd name="connsiteY9" fmla="*/ 554636 h 919199"/>
              <a:gd name="connsiteX10" fmla="*/ 2113613 w 2668249"/>
              <a:gd name="connsiteY10" fmla="*/ 614597 h 919199"/>
              <a:gd name="connsiteX11" fmla="*/ 2008682 w 2668249"/>
              <a:gd name="connsiteY11" fmla="*/ 689548 h 919199"/>
              <a:gd name="connsiteX12" fmla="*/ 1858780 w 2668249"/>
              <a:gd name="connsiteY12" fmla="*/ 764499 h 919199"/>
              <a:gd name="connsiteX13" fmla="*/ 1738859 w 2668249"/>
              <a:gd name="connsiteY13" fmla="*/ 824459 h 919199"/>
              <a:gd name="connsiteX14" fmla="*/ 1648918 w 2668249"/>
              <a:gd name="connsiteY14" fmla="*/ 854440 h 919199"/>
              <a:gd name="connsiteX15" fmla="*/ 1618937 w 2668249"/>
              <a:gd name="connsiteY15" fmla="*/ 884420 h 919199"/>
              <a:gd name="connsiteX16" fmla="*/ 1379095 w 2668249"/>
              <a:gd name="connsiteY16" fmla="*/ 869430 h 919199"/>
              <a:gd name="connsiteX17" fmla="*/ 1289154 w 2668249"/>
              <a:gd name="connsiteY17" fmla="*/ 824459 h 919199"/>
              <a:gd name="connsiteX18" fmla="*/ 1109272 w 2668249"/>
              <a:gd name="connsiteY18" fmla="*/ 884420 h 919199"/>
              <a:gd name="connsiteX19" fmla="*/ 1064301 w 2668249"/>
              <a:gd name="connsiteY19" fmla="*/ 899410 h 919199"/>
              <a:gd name="connsiteX20" fmla="*/ 959370 w 2668249"/>
              <a:gd name="connsiteY20" fmla="*/ 914400 h 919199"/>
              <a:gd name="connsiteX21" fmla="*/ 749508 w 2668249"/>
              <a:gd name="connsiteY21" fmla="*/ 794479 h 919199"/>
              <a:gd name="connsiteX22" fmla="*/ 659567 w 2668249"/>
              <a:gd name="connsiteY22" fmla="*/ 749508 h 919199"/>
              <a:gd name="connsiteX23" fmla="*/ 614596 w 2668249"/>
              <a:gd name="connsiteY23" fmla="*/ 704538 h 919199"/>
              <a:gd name="connsiteX24" fmla="*/ 569626 w 2668249"/>
              <a:gd name="connsiteY24" fmla="*/ 614597 h 919199"/>
              <a:gd name="connsiteX25" fmla="*/ 509665 w 2668249"/>
              <a:gd name="connsiteY25" fmla="*/ 599607 h 919199"/>
              <a:gd name="connsiteX26" fmla="*/ 224852 w 2668249"/>
              <a:gd name="connsiteY26" fmla="*/ 554636 h 919199"/>
              <a:gd name="connsiteX27" fmla="*/ 209862 w 2668249"/>
              <a:gd name="connsiteY27" fmla="*/ 689548 h 919199"/>
              <a:gd name="connsiteX28" fmla="*/ 89941 w 2668249"/>
              <a:gd name="connsiteY28" fmla="*/ 809469 h 919199"/>
              <a:gd name="connsiteX29" fmla="*/ 44970 w 2668249"/>
              <a:gd name="connsiteY29" fmla="*/ 899410 h 919199"/>
              <a:gd name="connsiteX30" fmla="*/ 0 w 2668249"/>
              <a:gd name="connsiteY30" fmla="*/ 914400 h 919199"/>
              <a:gd name="connsiteX0" fmla="*/ 2668249 w 2668249"/>
              <a:gd name="connsiteY0" fmla="*/ 0 h 919199"/>
              <a:gd name="connsiteX1" fmla="*/ 2578308 w 2668249"/>
              <a:gd name="connsiteY1" fmla="*/ 14990 h 919199"/>
              <a:gd name="connsiteX2" fmla="*/ 2503357 w 2668249"/>
              <a:gd name="connsiteY2" fmla="*/ 89941 h 919199"/>
              <a:gd name="connsiteX3" fmla="*/ 2443396 w 2668249"/>
              <a:gd name="connsiteY3" fmla="*/ 209863 h 919199"/>
              <a:gd name="connsiteX4" fmla="*/ 2413416 w 2668249"/>
              <a:gd name="connsiteY4" fmla="*/ 299804 h 919199"/>
              <a:gd name="connsiteX5" fmla="*/ 2398426 w 2668249"/>
              <a:gd name="connsiteY5" fmla="*/ 344774 h 919199"/>
              <a:gd name="connsiteX6" fmla="*/ 2383436 w 2668249"/>
              <a:gd name="connsiteY6" fmla="*/ 404735 h 919199"/>
              <a:gd name="connsiteX7" fmla="*/ 2353455 w 2668249"/>
              <a:gd name="connsiteY7" fmla="*/ 494676 h 919199"/>
              <a:gd name="connsiteX8" fmla="*/ 2263514 w 2668249"/>
              <a:gd name="connsiteY8" fmla="*/ 524656 h 919199"/>
              <a:gd name="connsiteX9" fmla="*/ 2218544 w 2668249"/>
              <a:gd name="connsiteY9" fmla="*/ 554636 h 919199"/>
              <a:gd name="connsiteX10" fmla="*/ 2113613 w 2668249"/>
              <a:gd name="connsiteY10" fmla="*/ 614597 h 919199"/>
              <a:gd name="connsiteX11" fmla="*/ 2008682 w 2668249"/>
              <a:gd name="connsiteY11" fmla="*/ 689548 h 919199"/>
              <a:gd name="connsiteX12" fmla="*/ 1858780 w 2668249"/>
              <a:gd name="connsiteY12" fmla="*/ 764499 h 919199"/>
              <a:gd name="connsiteX13" fmla="*/ 1738859 w 2668249"/>
              <a:gd name="connsiteY13" fmla="*/ 824459 h 919199"/>
              <a:gd name="connsiteX14" fmla="*/ 1648918 w 2668249"/>
              <a:gd name="connsiteY14" fmla="*/ 854440 h 919199"/>
              <a:gd name="connsiteX15" fmla="*/ 1618937 w 2668249"/>
              <a:gd name="connsiteY15" fmla="*/ 884420 h 919199"/>
              <a:gd name="connsiteX16" fmla="*/ 1379095 w 2668249"/>
              <a:gd name="connsiteY16" fmla="*/ 869430 h 919199"/>
              <a:gd name="connsiteX17" fmla="*/ 1289154 w 2668249"/>
              <a:gd name="connsiteY17" fmla="*/ 824459 h 919199"/>
              <a:gd name="connsiteX18" fmla="*/ 1109272 w 2668249"/>
              <a:gd name="connsiteY18" fmla="*/ 884420 h 919199"/>
              <a:gd name="connsiteX19" fmla="*/ 1064301 w 2668249"/>
              <a:gd name="connsiteY19" fmla="*/ 899410 h 919199"/>
              <a:gd name="connsiteX20" fmla="*/ 959370 w 2668249"/>
              <a:gd name="connsiteY20" fmla="*/ 914400 h 919199"/>
              <a:gd name="connsiteX21" fmla="*/ 749508 w 2668249"/>
              <a:gd name="connsiteY21" fmla="*/ 794479 h 919199"/>
              <a:gd name="connsiteX22" fmla="*/ 659567 w 2668249"/>
              <a:gd name="connsiteY22" fmla="*/ 749508 h 919199"/>
              <a:gd name="connsiteX23" fmla="*/ 614596 w 2668249"/>
              <a:gd name="connsiteY23" fmla="*/ 704538 h 919199"/>
              <a:gd name="connsiteX24" fmla="*/ 569626 w 2668249"/>
              <a:gd name="connsiteY24" fmla="*/ 614597 h 919199"/>
              <a:gd name="connsiteX25" fmla="*/ 509665 w 2668249"/>
              <a:gd name="connsiteY25" fmla="*/ 599607 h 919199"/>
              <a:gd name="connsiteX26" fmla="*/ 224852 w 2668249"/>
              <a:gd name="connsiteY26" fmla="*/ 554636 h 919199"/>
              <a:gd name="connsiteX27" fmla="*/ 209862 w 2668249"/>
              <a:gd name="connsiteY27" fmla="*/ 689548 h 919199"/>
              <a:gd name="connsiteX28" fmla="*/ 89941 w 2668249"/>
              <a:gd name="connsiteY28" fmla="*/ 809469 h 919199"/>
              <a:gd name="connsiteX29" fmla="*/ 0 w 2668249"/>
              <a:gd name="connsiteY29" fmla="*/ 914400 h 919199"/>
              <a:gd name="connsiteX0" fmla="*/ 2578308 w 2578308"/>
              <a:gd name="connsiteY0" fmla="*/ 0 h 919199"/>
              <a:gd name="connsiteX1" fmla="*/ 2488367 w 2578308"/>
              <a:gd name="connsiteY1" fmla="*/ 14990 h 919199"/>
              <a:gd name="connsiteX2" fmla="*/ 2413416 w 2578308"/>
              <a:gd name="connsiteY2" fmla="*/ 89941 h 919199"/>
              <a:gd name="connsiteX3" fmla="*/ 2353455 w 2578308"/>
              <a:gd name="connsiteY3" fmla="*/ 209863 h 919199"/>
              <a:gd name="connsiteX4" fmla="*/ 2323475 w 2578308"/>
              <a:gd name="connsiteY4" fmla="*/ 299804 h 919199"/>
              <a:gd name="connsiteX5" fmla="*/ 2308485 w 2578308"/>
              <a:gd name="connsiteY5" fmla="*/ 344774 h 919199"/>
              <a:gd name="connsiteX6" fmla="*/ 2293495 w 2578308"/>
              <a:gd name="connsiteY6" fmla="*/ 404735 h 919199"/>
              <a:gd name="connsiteX7" fmla="*/ 2263514 w 2578308"/>
              <a:gd name="connsiteY7" fmla="*/ 494676 h 919199"/>
              <a:gd name="connsiteX8" fmla="*/ 2173573 w 2578308"/>
              <a:gd name="connsiteY8" fmla="*/ 524656 h 919199"/>
              <a:gd name="connsiteX9" fmla="*/ 2128603 w 2578308"/>
              <a:gd name="connsiteY9" fmla="*/ 554636 h 919199"/>
              <a:gd name="connsiteX10" fmla="*/ 2023672 w 2578308"/>
              <a:gd name="connsiteY10" fmla="*/ 614597 h 919199"/>
              <a:gd name="connsiteX11" fmla="*/ 1918741 w 2578308"/>
              <a:gd name="connsiteY11" fmla="*/ 689548 h 919199"/>
              <a:gd name="connsiteX12" fmla="*/ 1768839 w 2578308"/>
              <a:gd name="connsiteY12" fmla="*/ 764499 h 919199"/>
              <a:gd name="connsiteX13" fmla="*/ 1648918 w 2578308"/>
              <a:gd name="connsiteY13" fmla="*/ 824459 h 919199"/>
              <a:gd name="connsiteX14" fmla="*/ 1558977 w 2578308"/>
              <a:gd name="connsiteY14" fmla="*/ 854440 h 919199"/>
              <a:gd name="connsiteX15" fmla="*/ 1528996 w 2578308"/>
              <a:gd name="connsiteY15" fmla="*/ 884420 h 919199"/>
              <a:gd name="connsiteX16" fmla="*/ 1289154 w 2578308"/>
              <a:gd name="connsiteY16" fmla="*/ 869430 h 919199"/>
              <a:gd name="connsiteX17" fmla="*/ 1199213 w 2578308"/>
              <a:gd name="connsiteY17" fmla="*/ 824459 h 919199"/>
              <a:gd name="connsiteX18" fmla="*/ 1019331 w 2578308"/>
              <a:gd name="connsiteY18" fmla="*/ 884420 h 919199"/>
              <a:gd name="connsiteX19" fmla="*/ 974360 w 2578308"/>
              <a:gd name="connsiteY19" fmla="*/ 899410 h 919199"/>
              <a:gd name="connsiteX20" fmla="*/ 869429 w 2578308"/>
              <a:gd name="connsiteY20" fmla="*/ 914400 h 919199"/>
              <a:gd name="connsiteX21" fmla="*/ 659567 w 2578308"/>
              <a:gd name="connsiteY21" fmla="*/ 794479 h 919199"/>
              <a:gd name="connsiteX22" fmla="*/ 569626 w 2578308"/>
              <a:gd name="connsiteY22" fmla="*/ 749508 h 919199"/>
              <a:gd name="connsiteX23" fmla="*/ 524655 w 2578308"/>
              <a:gd name="connsiteY23" fmla="*/ 704538 h 919199"/>
              <a:gd name="connsiteX24" fmla="*/ 479685 w 2578308"/>
              <a:gd name="connsiteY24" fmla="*/ 614597 h 919199"/>
              <a:gd name="connsiteX25" fmla="*/ 419724 w 2578308"/>
              <a:gd name="connsiteY25" fmla="*/ 599607 h 919199"/>
              <a:gd name="connsiteX26" fmla="*/ 134911 w 2578308"/>
              <a:gd name="connsiteY26" fmla="*/ 554636 h 919199"/>
              <a:gd name="connsiteX27" fmla="*/ 119921 w 2578308"/>
              <a:gd name="connsiteY27" fmla="*/ 689548 h 919199"/>
              <a:gd name="connsiteX28" fmla="*/ 0 w 2578308"/>
              <a:gd name="connsiteY28" fmla="*/ 809469 h 919199"/>
              <a:gd name="connsiteX0" fmla="*/ 2482950 w 2482950"/>
              <a:gd name="connsiteY0" fmla="*/ 0 h 919199"/>
              <a:gd name="connsiteX1" fmla="*/ 2393009 w 2482950"/>
              <a:gd name="connsiteY1" fmla="*/ 14990 h 919199"/>
              <a:gd name="connsiteX2" fmla="*/ 2318058 w 2482950"/>
              <a:gd name="connsiteY2" fmla="*/ 89941 h 919199"/>
              <a:gd name="connsiteX3" fmla="*/ 2258097 w 2482950"/>
              <a:gd name="connsiteY3" fmla="*/ 209863 h 919199"/>
              <a:gd name="connsiteX4" fmla="*/ 2228117 w 2482950"/>
              <a:gd name="connsiteY4" fmla="*/ 299804 h 919199"/>
              <a:gd name="connsiteX5" fmla="*/ 2213127 w 2482950"/>
              <a:gd name="connsiteY5" fmla="*/ 344774 h 919199"/>
              <a:gd name="connsiteX6" fmla="*/ 2198137 w 2482950"/>
              <a:gd name="connsiteY6" fmla="*/ 404735 h 919199"/>
              <a:gd name="connsiteX7" fmla="*/ 2168156 w 2482950"/>
              <a:gd name="connsiteY7" fmla="*/ 494676 h 919199"/>
              <a:gd name="connsiteX8" fmla="*/ 2078215 w 2482950"/>
              <a:gd name="connsiteY8" fmla="*/ 524656 h 919199"/>
              <a:gd name="connsiteX9" fmla="*/ 2033245 w 2482950"/>
              <a:gd name="connsiteY9" fmla="*/ 554636 h 919199"/>
              <a:gd name="connsiteX10" fmla="*/ 1928314 w 2482950"/>
              <a:gd name="connsiteY10" fmla="*/ 614597 h 919199"/>
              <a:gd name="connsiteX11" fmla="*/ 1823383 w 2482950"/>
              <a:gd name="connsiteY11" fmla="*/ 689548 h 919199"/>
              <a:gd name="connsiteX12" fmla="*/ 1673481 w 2482950"/>
              <a:gd name="connsiteY12" fmla="*/ 764499 h 919199"/>
              <a:gd name="connsiteX13" fmla="*/ 1553560 w 2482950"/>
              <a:gd name="connsiteY13" fmla="*/ 824459 h 919199"/>
              <a:gd name="connsiteX14" fmla="*/ 1463619 w 2482950"/>
              <a:gd name="connsiteY14" fmla="*/ 854440 h 919199"/>
              <a:gd name="connsiteX15" fmla="*/ 1433638 w 2482950"/>
              <a:gd name="connsiteY15" fmla="*/ 884420 h 919199"/>
              <a:gd name="connsiteX16" fmla="*/ 1193796 w 2482950"/>
              <a:gd name="connsiteY16" fmla="*/ 869430 h 919199"/>
              <a:gd name="connsiteX17" fmla="*/ 1103855 w 2482950"/>
              <a:gd name="connsiteY17" fmla="*/ 824459 h 919199"/>
              <a:gd name="connsiteX18" fmla="*/ 923973 w 2482950"/>
              <a:gd name="connsiteY18" fmla="*/ 884420 h 919199"/>
              <a:gd name="connsiteX19" fmla="*/ 879002 w 2482950"/>
              <a:gd name="connsiteY19" fmla="*/ 899410 h 919199"/>
              <a:gd name="connsiteX20" fmla="*/ 774071 w 2482950"/>
              <a:gd name="connsiteY20" fmla="*/ 914400 h 919199"/>
              <a:gd name="connsiteX21" fmla="*/ 564209 w 2482950"/>
              <a:gd name="connsiteY21" fmla="*/ 794479 h 919199"/>
              <a:gd name="connsiteX22" fmla="*/ 474268 w 2482950"/>
              <a:gd name="connsiteY22" fmla="*/ 749508 h 919199"/>
              <a:gd name="connsiteX23" fmla="*/ 429297 w 2482950"/>
              <a:gd name="connsiteY23" fmla="*/ 704538 h 919199"/>
              <a:gd name="connsiteX24" fmla="*/ 384327 w 2482950"/>
              <a:gd name="connsiteY24" fmla="*/ 614597 h 919199"/>
              <a:gd name="connsiteX25" fmla="*/ 324366 w 2482950"/>
              <a:gd name="connsiteY25" fmla="*/ 599607 h 919199"/>
              <a:gd name="connsiteX26" fmla="*/ 39553 w 2482950"/>
              <a:gd name="connsiteY26" fmla="*/ 554636 h 919199"/>
              <a:gd name="connsiteX27" fmla="*/ 24563 w 2482950"/>
              <a:gd name="connsiteY27" fmla="*/ 689548 h 91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82950" h="919199">
                <a:moveTo>
                  <a:pt x="2482950" y="0"/>
                </a:moveTo>
                <a:cubicBezTo>
                  <a:pt x="2452970" y="4997"/>
                  <a:pt x="2419692" y="436"/>
                  <a:pt x="2393009" y="14990"/>
                </a:cubicBezTo>
                <a:cubicBezTo>
                  <a:pt x="2361991" y="31909"/>
                  <a:pt x="2318058" y="89941"/>
                  <a:pt x="2318058" y="89941"/>
                </a:cubicBezTo>
                <a:cubicBezTo>
                  <a:pt x="2283609" y="193290"/>
                  <a:pt x="2310424" y="157536"/>
                  <a:pt x="2258097" y="209863"/>
                </a:cubicBezTo>
                <a:lnTo>
                  <a:pt x="2228117" y="299804"/>
                </a:lnTo>
                <a:cubicBezTo>
                  <a:pt x="2223120" y="314794"/>
                  <a:pt x="2216959" y="329445"/>
                  <a:pt x="2213127" y="344774"/>
                </a:cubicBezTo>
                <a:cubicBezTo>
                  <a:pt x="2208130" y="364761"/>
                  <a:pt x="2204057" y="385002"/>
                  <a:pt x="2198137" y="404735"/>
                </a:cubicBezTo>
                <a:cubicBezTo>
                  <a:pt x="2189056" y="435004"/>
                  <a:pt x="2198136" y="484683"/>
                  <a:pt x="2168156" y="494676"/>
                </a:cubicBezTo>
                <a:lnTo>
                  <a:pt x="2078215" y="524656"/>
                </a:lnTo>
                <a:cubicBezTo>
                  <a:pt x="2063225" y="534649"/>
                  <a:pt x="2048693" y="545367"/>
                  <a:pt x="2033245" y="554636"/>
                </a:cubicBezTo>
                <a:cubicBezTo>
                  <a:pt x="1998701" y="575362"/>
                  <a:pt x="1962301" y="592969"/>
                  <a:pt x="1928314" y="614597"/>
                </a:cubicBezTo>
                <a:cubicBezTo>
                  <a:pt x="1903435" y="630429"/>
                  <a:pt x="1853449" y="674515"/>
                  <a:pt x="1823383" y="689548"/>
                </a:cubicBezTo>
                <a:cubicBezTo>
                  <a:pt x="1696379" y="753050"/>
                  <a:pt x="1798576" y="681103"/>
                  <a:pt x="1673481" y="764499"/>
                </a:cubicBezTo>
                <a:cubicBezTo>
                  <a:pt x="1565742" y="836325"/>
                  <a:pt x="1663565" y="791457"/>
                  <a:pt x="1553560" y="824459"/>
                </a:cubicBezTo>
                <a:cubicBezTo>
                  <a:pt x="1523291" y="833540"/>
                  <a:pt x="1463619" y="854440"/>
                  <a:pt x="1463619" y="854440"/>
                </a:cubicBezTo>
                <a:cubicBezTo>
                  <a:pt x="1453625" y="864433"/>
                  <a:pt x="1446628" y="878853"/>
                  <a:pt x="1433638" y="884420"/>
                </a:cubicBezTo>
                <a:cubicBezTo>
                  <a:pt x="1352487" y="919199"/>
                  <a:pt x="1277236" y="884601"/>
                  <a:pt x="1193796" y="869430"/>
                </a:cubicBezTo>
                <a:cubicBezTo>
                  <a:pt x="1178135" y="858990"/>
                  <a:pt x="1128680" y="820321"/>
                  <a:pt x="1103855" y="824459"/>
                </a:cubicBezTo>
                <a:lnTo>
                  <a:pt x="923973" y="884420"/>
                </a:lnTo>
                <a:cubicBezTo>
                  <a:pt x="908983" y="889417"/>
                  <a:pt x="894644" y="897175"/>
                  <a:pt x="879002" y="899410"/>
                </a:cubicBezTo>
                <a:lnTo>
                  <a:pt x="774071" y="914400"/>
                </a:lnTo>
                <a:cubicBezTo>
                  <a:pt x="655413" y="825408"/>
                  <a:pt x="767772" y="904090"/>
                  <a:pt x="564209" y="794479"/>
                </a:cubicBezTo>
                <a:cubicBezTo>
                  <a:pt x="469767" y="743626"/>
                  <a:pt x="568187" y="780816"/>
                  <a:pt x="474268" y="749508"/>
                </a:cubicBezTo>
                <a:cubicBezTo>
                  <a:pt x="459278" y="734518"/>
                  <a:pt x="441056" y="722177"/>
                  <a:pt x="429297" y="704538"/>
                </a:cubicBezTo>
                <a:cubicBezTo>
                  <a:pt x="405354" y="668624"/>
                  <a:pt x="426784" y="642901"/>
                  <a:pt x="384327" y="614597"/>
                </a:cubicBezTo>
                <a:cubicBezTo>
                  <a:pt x="367185" y="603169"/>
                  <a:pt x="344353" y="604604"/>
                  <a:pt x="324366" y="599607"/>
                </a:cubicBezTo>
                <a:cubicBezTo>
                  <a:pt x="270479" y="491831"/>
                  <a:pt x="262825" y="430596"/>
                  <a:pt x="39553" y="554636"/>
                </a:cubicBezTo>
                <a:cubicBezTo>
                  <a:pt x="0" y="576610"/>
                  <a:pt x="45734" y="649559"/>
                  <a:pt x="24563" y="689548"/>
                </a:cubicBezTo>
              </a:path>
            </a:pathLst>
          </a:custGeom>
          <a:noFill/>
          <a:ln w="1143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2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834640" y="4208376"/>
            <a:ext cx="1082040" cy="533400"/>
          </a:xfrm>
          <a:custGeom>
            <a:avLst/>
            <a:gdLst>
              <a:gd name="connsiteX0" fmla="*/ 1082040 w 1082040"/>
              <a:gd name="connsiteY0" fmla="*/ 0 h 533400"/>
              <a:gd name="connsiteX1" fmla="*/ 1066800 w 1082040"/>
              <a:gd name="connsiteY1" fmla="*/ 76200 h 533400"/>
              <a:gd name="connsiteX2" fmla="*/ 1051560 w 1082040"/>
              <a:gd name="connsiteY2" fmla="*/ 121920 h 533400"/>
              <a:gd name="connsiteX3" fmla="*/ 1036320 w 1082040"/>
              <a:gd name="connsiteY3" fmla="*/ 274320 h 533400"/>
              <a:gd name="connsiteX4" fmla="*/ 990600 w 1082040"/>
              <a:gd name="connsiteY4" fmla="*/ 381000 h 533400"/>
              <a:gd name="connsiteX5" fmla="*/ 838200 w 1082040"/>
              <a:gd name="connsiteY5" fmla="*/ 396240 h 533400"/>
              <a:gd name="connsiteX6" fmla="*/ 624840 w 1082040"/>
              <a:gd name="connsiteY6" fmla="*/ 396240 h 533400"/>
              <a:gd name="connsiteX7" fmla="*/ 518160 w 1082040"/>
              <a:gd name="connsiteY7" fmla="*/ 304800 h 533400"/>
              <a:gd name="connsiteX8" fmla="*/ 396240 w 1082040"/>
              <a:gd name="connsiteY8" fmla="*/ 198120 h 533400"/>
              <a:gd name="connsiteX9" fmla="*/ 350520 w 1082040"/>
              <a:gd name="connsiteY9" fmla="*/ 137160 h 533400"/>
              <a:gd name="connsiteX10" fmla="*/ 274320 w 1082040"/>
              <a:gd name="connsiteY10" fmla="*/ 121920 h 533400"/>
              <a:gd name="connsiteX11" fmla="*/ 137160 w 1082040"/>
              <a:gd name="connsiteY11" fmla="*/ 198120 h 533400"/>
              <a:gd name="connsiteX12" fmla="*/ 91440 w 1082040"/>
              <a:gd name="connsiteY12" fmla="*/ 243840 h 533400"/>
              <a:gd name="connsiteX13" fmla="*/ 76200 w 1082040"/>
              <a:gd name="connsiteY13" fmla="*/ 289560 h 533400"/>
              <a:gd name="connsiteX14" fmla="*/ 15240 w 1082040"/>
              <a:gd name="connsiteY14" fmla="*/ 502920 h 533400"/>
              <a:gd name="connsiteX15" fmla="*/ 0 w 1082040"/>
              <a:gd name="connsiteY1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2040" h="533400">
                <a:moveTo>
                  <a:pt x="1082040" y="0"/>
                </a:moveTo>
                <a:cubicBezTo>
                  <a:pt x="1076960" y="25400"/>
                  <a:pt x="1073082" y="51070"/>
                  <a:pt x="1066800" y="76200"/>
                </a:cubicBezTo>
                <a:cubicBezTo>
                  <a:pt x="1062904" y="91785"/>
                  <a:pt x="1054003" y="106042"/>
                  <a:pt x="1051560" y="121920"/>
                </a:cubicBezTo>
                <a:cubicBezTo>
                  <a:pt x="1043797" y="172380"/>
                  <a:pt x="1043540" y="223780"/>
                  <a:pt x="1036320" y="274320"/>
                </a:cubicBezTo>
                <a:cubicBezTo>
                  <a:pt x="1033919" y="291124"/>
                  <a:pt x="1017586" y="372005"/>
                  <a:pt x="990600" y="381000"/>
                </a:cubicBezTo>
                <a:cubicBezTo>
                  <a:pt x="942167" y="397144"/>
                  <a:pt x="889000" y="391160"/>
                  <a:pt x="838200" y="396240"/>
                </a:cubicBezTo>
                <a:cubicBezTo>
                  <a:pt x="761195" y="415491"/>
                  <a:pt x="716465" y="433968"/>
                  <a:pt x="624840" y="396240"/>
                </a:cubicBezTo>
                <a:cubicBezTo>
                  <a:pt x="581532" y="378407"/>
                  <a:pt x="554409" y="334458"/>
                  <a:pt x="518160" y="304800"/>
                </a:cubicBezTo>
                <a:cubicBezTo>
                  <a:pt x="447274" y="246802"/>
                  <a:pt x="460381" y="271424"/>
                  <a:pt x="396240" y="198120"/>
                </a:cubicBezTo>
                <a:cubicBezTo>
                  <a:pt x="379514" y="179005"/>
                  <a:pt x="372059" y="150622"/>
                  <a:pt x="350520" y="137160"/>
                </a:cubicBezTo>
                <a:cubicBezTo>
                  <a:pt x="328554" y="123431"/>
                  <a:pt x="299720" y="127000"/>
                  <a:pt x="274320" y="121920"/>
                </a:cubicBezTo>
                <a:cubicBezTo>
                  <a:pt x="235406" y="141377"/>
                  <a:pt x="174197" y="167256"/>
                  <a:pt x="137160" y="198120"/>
                </a:cubicBezTo>
                <a:cubicBezTo>
                  <a:pt x="120603" y="211918"/>
                  <a:pt x="106680" y="228600"/>
                  <a:pt x="91440" y="243840"/>
                </a:cubicBezTo>
                <a:cubicBezTo>
                  <a:pt x="86360" y="259080"/>
                  <a:pt x="80427" y="274062"/>
                  <a:pt x="76200" y="289560"/>
                </a:cubicBezTo>
                <a:cubicBezTo>
                  <a:pt x="64481" y="332530"/>
                  <a:pt x="38602" y="456197"/>
                  <a:pt x="15240" y="502920"/>
                </a:cubicBezTo>
                <a:lnTo>
                  <a:pt x="0" y="533400"/>
                </a:lnTo>
              </a:path>
            </a:pathLst>
          </a:custGeom>
          <a:noFill/>
          <a:ln w="1143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2" charset="0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4249231" y="2184221"/>
            <a:ext cx="1252491" cy="1067464"/>
            <a:chOff x="4249231" y="3812265"/>
            <a:chExt cx="1252491" cy="1067464"/>
          </a:xfrm>
        </p:grpSpPr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9231" y="3812265"/>
              <a:ext cx="1252491" cy="1067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631959" y="3897446"/>
              <a:ext cx="644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A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716226" name="Object 2"/>
          <p:cNvGraphicFramePr>
            <a:graphicFrameLocks noChangeAspect="1"/>
          </p:cNvGraphicFramePr>
          <p:nvPr/>
        </p:nvGraphicFramePr>
        <p:xfrm>
          <a:off x="3558671" y="2070957"/>
          <a:ext cx="1697037" cy="1697037"/>
        </p:xfrm>
        <a:graphic>
          <a:graphicData uri="http://schemas.openxmlformats.org/presentationml/2006/ole">
            <p:oleObj spid="_x0000_s96258" name="Visio" r:id="rId5" imgW="3631705" imgH="3631660" progId="Visio.Drawing.11">
              <p:link updateAutomatic="1"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352800" y="838200"/>
            <a:ext cx="199744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Atomic Substrate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649616" y="5269767"/>
            <a:ext cx="225552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Coherence Substrate</a:t>
            </a:r>
            <a:endParaRPr lang="en-US" sz="3200" dirty="0"/>
          </a:p>
        </p:txBody>
      </p:sp>
      <p:graphicFrame>
        <p:nvGraphicFramePr>
          <p:cNvPr id="1716228" name="Object 4"/>
          <p:cNvGraphicFramePr>
            <a:graphicFrameLocks noChangeAspect="1"/>
          </p:cNvGraphicFramePr>
          <p:nvPr/>
        </p:nvGraphicFramePr>
        <p:xfrm>
          <a:off x="5538737" y="3353965"/>
          <a:ext cx="2224088" cy="2224087"/>
        </p:xfrm>
        <a:graphic>
          <a:graphicData uri="http://schemas.openxmlformats.org/presentationml/2006/ole">
            <p:oleObj spid="_x0000_s96259" name="Visio" r:id="rId6" imgW="3628469" imgH="3628687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533400"/>
          </a:xfrm>
        </p:spPr>
        <p:txBody>
          <a:bodyPr/>
          <a:lstStyle/>
          <a:p>
            <a:r>
              <a:rPr lang="en-US" dirty="0" smtClean="0"/>
              <a:t>Race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</p:spPr>
        <p:txBody>
          <a:bodyPr/>
          <a:lstStyle/>
          <a:p>
            <a:fld id="{6018138A-DDE9-467E-9A85-F7BD310FB4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16226" name="Object 2"/>
          <p:cNvGraphicFramePr>
            <a:graphicFrameLocks noChangeAspect="1"/>
          </p:cNvGraphicFramePr>
          <p:nvPr/>
        </p:nvGraphicFramePr>
        <p:xfrm>
          <a:off x="955931" y="2631703"/>
          <a:ext cx="1697037" cy="1697037"/>
        </p:xfrm>
        <a:graphic>
          <a:graphicData uri="http://schemas.openxmlformats.org/presentationml/2006/ole">
            <p:oleObj spid="_x0000_s97282" name="Visio" r:id="rId3" imgW="3631705" imgH="3631660" progId="Visio.Drawing.11">
              <p:link updateAutomatic="1"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893244" y="1315373"/>
            <a:ext cx="2002356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Atomic Substrate</a:t>
            </a:r>
            <a:endParaRPr lang="en-US" sz="3200" dirty="0"/>
          </a:p>
        </p:txBody>
      </p:sp>
      <p:graphicFrame>
        <p:nvGraphicFramePr>
          <p:cNvPr id="1716227" name="Object 3"/>
          <p:cNvGraphicFramePr>
            <a:graphicFrameLocks noChangeAspect="1"/>
          </p:cNvGraphicFramePr>
          <p:nvPr/>
        </p:nvGraphicFramePr>
        <p:xfrm>
          <a:off x="5641720" y="2400850"/>
          <a:ext cx="2224087" cy="2224087"/>
        </p:xfrm>
        <a:graphic>
          <a:graphicData uri="http://schemas.openxmlformats.org/presentationml/2006/ole">
            <p:oleObj spid="_x0000_s97283" name="Visio" r:id="rId4" imgW="3628469" imgH="3628687" progId="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620120" y="1315373"/>
            <a:ext cx="225552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Coherence Substrate</a:t>
            </a:r>
            <a:endParaRPr lang="en-US" sz="3200" dirty="0"/>
          </a:p>
        </p:txBody>
      </p:sp>
      <p:pic>
        <p:nvPicPr>
          <p:cNvPr id="1718283" name="Picture 11" descr="http://dclips.fundraw.com/zobo500dir/w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32455" y="2128603"/>
            <a:ext cx="2044967" cy="2152597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1295400" y="4856813"/>
            <a:ext cx="7081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--  Atomic Substrate is on critical path</a:t>
            </a:r>
          </a:p>
          <a:p>
            <a:r>
              <a:rPr lang="en-US" sz="3200" dirty="0" smtClean="0"/>
              <a:t>+  Can optimize substrates separately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Distributed processing on chip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Future chips rely on distributed processing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Many computation/cache/DRAM/IO nodes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Placement, topology, core </a:t>
            </a:r>
            <a:r>
              <a:rPr lang="en-US" sz="2400" dirty="0" err="1" smtClean="0"/>
              <a:t>uarch</a:t>
            </a:r>
            <a:r>
              <a:rPr lang="en-US" sz="2400" dirty="0" smtClean="0"/>
              <a:t>/strength, </a:t>
            </a:r>
            <a:r>
              <a:rPr lang="en-US" sz="2400" dirty="0" err="1" smtClean="0"/>
              <a:t>tbd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Conventional interconnects may not suffice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Buses not viable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Crossbars are slow, power-hungry, expensive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NOCs impose latency, power overhead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Nanophotonics</a:t>
            </a:r>
            <a:r>
              <a:rPr lang="en-US" sz="2800" dirty="0" smtClean="0"/>
              <a:t> to the rescue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Communicate with photons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Inherent bandwidth, latency, energy advantages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Silicon integration becoming a reality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Challenges &amp; opportunities remain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3038" cy="914400"/>
          </a:xfrm>
        </p:spPr>
        <p:txBody>
          <a:bodyPr/>
          <a:lstStyle/>
          <a:p>
            <a:r>
              <a:rPr lang="en-US" sz="4000" dirty="0" smtClean="0"/>
              <a:t>Atomic &amp; Coherence Substrates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91400" y="6477000"/>
            <a:ext cx="1295400" cy="457200"/>
          </a:xfrm>
          <a:prstGeom prst="rect">
            <a:avLst/>
          </a:prstGeom>
        </p:spPr>
        <p:txBody>
          <a:bodyPr/>
          <a:lstStyle/>
          <a:p>
            <a:fld id="{6018138A-DDE9-467E-9A85-F7BD310FB4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40451" name="Object 3"/>
          <p:cNvGraphicFramePr>
            <a:graphicFrameLocks noChangeAspect="1"/>
          </p:cNvGraphicFramePr>
          <p:nvPr/>
        </p:nvGraphicFramePr>
        <p:xfrm>
          <a:off x="720362" y="2449722"/>
          <a:ext cx="2996228" cy="2996228"/>
        </p:xfrm>
        <a:graphic>
          <a:graphicData uri="http://schemas.openxmlformats.org/presentationml/2006/ole">
            <p:oleObj spid="_x0000_s98306" name="Visio" r:id="rId4" imgW="3631667" imgH="3631660" progId="Visio.Drawing.11">
              <p:link updateAutomatic="1"/>
            </p:oleObj>
          </a:graphicData>
        </a:graphic>
      </p:graphicFrame>
      <p:graphicFrame>
        <p:nvGraphicFramePr>
          <p:cNvPr id="1640452" name="Object 4"/>
          <p:cNvGraphicFramePr>
            <a:graphicFrameLocks noChangeAspect="1"/>
          </p:cNvGraphicFramePr>
          <p:nvPr/>
        </p:nvGraphicFramePr>
        <p:xfrm>
          <a:off x="5533973" y="2460595"/>
          <a:ext cx="2975845" cy="2915446"/>
        </p:xfrm>
        <a:graphic>
          <a:graphicData uri="http://schemas.openxmlformats.org/presentationml/2006/ole">
            <p:oleObj spid="_x0000_s98307" name="Visio" r:id="rId5" imgW="6100316" imgH="5976836" progId="Visio.Drawing.11">
              <p:link updateAutomatic="1"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56093" y="1372218"/>
            <a:ext cx="225552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Coherence Substrate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297350" y="1357470"/>
            <a:ext cx="197925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Atomic Substrate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99652" y="5432323"/>
            <a:ext cx="3687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(Apply Fancy Nanophotonics Here)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5436748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(Add  speculation to a traditional protocol)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81390" y="858619"/>
            <a:ext cx="17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Rage Italic" pitchFamily="66" charset="0"/>
              </a:rPr>
              <a:t>aggressive</a:t>
            </a:r>
            <a:endParaRPr lang="en-US" sz="3600" dirty="0">
              <a:solidFill>
                <a:srgbClr val="C00000"/>
              </a:solidFill>
              <a:latin typeface="Rage Italic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5809" y="858619"/>
            <a:ext cx="17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Rage Italic" pitchFamily="66" charset="0"/>
              </a:rPr>
              <a:t>aggressive</a:t>
            </a:r>
            <a:endParaRPr lang="en-US" sz="3600" dirty="0">
              <a:solidFill>
                <a:srgbClr val="C00000"/>
              </a:solidFill>
              <a:latin typeface="Rage Italic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072742" y="936171"/>
            <a:ext cx="4071257" cy="5595257"/>
          </a:xfrm>
          <a:prstGeom prst="rect">
            <a:avLst/>
          </a:prstGeom>
          <a:solidFill>
            <a:srgbClr val="FFFFFF">
              <a:alpha val="67843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2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64438" cy="1143000"/>
          </a:xfrm>
        </p:spPr>
        <p:txBody>
          <a:bodyPr/>
          <a:lstStyle/>
          <a:p>
            <a:r>
              <a:rPr lang="en-US" dirty="0" err="1" smtClean="0"/>
              <a:t>Mutexes</a:t>
            </a:r>
            <a:r>
              <a:rPr lang="en-US" dirty="0" smtClean="0"/>
              <a:t> circulate on ring</a:t>
            </a:r>
            <a:endParaRPr lang="en-US" dirty="0"/>
          </a:p>
        </p:txBody>
      </p:sp>
      <p:graphicFrame>
        <p:nvGraphicFramePr>
          <p:cNvPr id="383011" name="Object 35"/>
          <p:cNvGraphicFramePr>
            <a:graphicFrameLocks noChangeAspect="1"/>
          </p:cNvGraphicFramePr>
          <p:nvPr/>
        </p:nvGraphicFramePr>
        <p:xfrm>
          <a:off x="1295400" y="1552575"/>
          <a:ext cx="4711050" cy="4800600"/>
        </p:xfrm>
        <a:graphic>
          <a:graphicData uri="http://schemas.openxmlformats.org/presentationml/2006/ole">
            <p:oleObj spid="_x0000_s99330" name="Visio" r:id="rId4" imgW="3161906" imgH="3222017" progId="Visio.Drawing.11">
              <p:link updateAutomatic="1"/>
            </p:oleObj>
          </a:graphicData>
        </a:graphic>
      </p:graphicFrame>
      <p:graphicFrame>
        <p:nvGraphicFramePr>
          <p:cNvPr id="383012" name="Object 36"/>
          <p:cNvGraphicFramePr>
            <a:graphicFrameLocks noChangeAspect="1"/>
          </p:cNvGraphicFramePr>
          <p:nvPr/>
        </p:nvGraphicFramePr>
        <p:xfrm>
          <a:off x="1295400" y="1552575"/>
          <a:ext cx="4711050" cy="4800600"/>
        </p:xfrm>
        <a:graphic>
          <a:graphicData uri="http://schemas.openxmlformats.org/presentationml/2006/ole">
            <p:oleObj spid="_x0000_s99331" name="Visio" r:id="rId5" imgW="3161906" imgH="3222017" progId="Visio.Drawing.11">
              <p:link updateAutomatic="1"/>
            </p:oleObj>
          </a:graphicData>
        </a:graphic>
      </p:graphicFrame>
      <p:graphicFrame>
        <p:nvGraphicFramePr>
          <p:cNvPr id="383014" name="Object 38"/>
          <p:cNvGraphicFramePr>
            <a:graphicFrameLocks noChangeAspect="1"/>
          </p:cNvGraphicFramePr>
          <p:nvPr/>
        </p:nvGraphicFramePr>
        <p:xfrm>
          <a:off x="1295400" y="1552575"/>
          <a:ext cx="4711050" cy="4800600"/>
        </p:xfrm>
        <a:graphic>
          <a:graphicData uri="http://schemas.openxmlformats.org/presentationml/2006/ole">
            <p:oleObj spid="_x0000_s99332" name="Visio" r:id="rId6" imgW="3161906" imgH="3222017" progId="Visio.Drawing.11">
              <p:link updateAutomatic="1"/>
            </p:oleObj>
          </a:graphicData>
        </a:graphic>
      </p:graphicFrame>
      <p:graphicFrame>
        <p:nvGraphicFramePr>
          <p:cNvPr id="383016" name="Object 40"/>
          <p:cNvGraphicFramePr>
            <a:graphicFrameLocks noChangeAspect="1"/>
          </p:cNvGraphicFramePr>
          <p:nvPr/>
        </p:nvGraphicFramePr>
        <p:xfrm>
          <a:off x="1295400" y="1552575"/>
          <a:ext cx="4711050" cy="4800600"/>
        </p:xfrm>
        <a:graphic>
          <a:graphicData uri="http://schemas.openxmlformats.org/presentationml/2006/ole">
            <p:oleObj spid="_x0000_s99333" name="Visio" r:id="rId7" imgW="3161906" imgH="3222017" progId="Visio.Drawing.11">
              <p:link updateAutomatic="1"/>
            </p:oleObj>
          </a:graphicData>
        </a:graphic>
      </p:graphicFrame>
      <p:graphicFrame>
        <p:nvGraphicFramePr>
          <p:cNvPr id="383018" name="Object 42"/>
          <p:cNvGraphicFramePr>
            <a:graphicFrameLocks noChangeAspect="1"/>
          </p:cNvGraphicFramePr>
          <p:nvPr/>
        </p:nvGraphicFramePr>
        <p:xfrm>
          <a:off x="1295400" y="1552575"/>
          <a:ext cx="4711050" cy="4800600"/>
        </p:xfrm>
        <a:graphic>
          <a:graphicData uri="http://schemas.openxmlformats.org/presentationml/2006/ole">
            <p:oleObj spid="_x0000_s99334" name="Visio" r:id="rId8" imgW="3161906" imgH="3222017" progId="Visio.Drawing.11">
              <p:link updateAutomatic="1"/>
            </p:oleObj>
          </a:graphicData>
        </a:graphic>
      </p:graphicFrame>
      <p:graphicFrame>
        <p:nvGraphicFramePr>
          <p:cNvPr id="383019" name="Object 43"/>
          <p:cNvGraphicFramePr>
            <a:graphicFrameLocks noChangeAspect="1"/>
          </p:cNvGraphicFramePr>
          <p:nvPr/>
        </p:nvGraphicFramePr>
        <p:xfrm>
          <a:off x="1295400" y="1552575"/>
          <a:ext cx="4711050" cy="4800600"/>
        </p:xfrm>
        <a:graphic>
          <a:graphicData uri="http://schemas.openxmlformats.org/presentationml/2006/ole">
            <p:oleObj spid="_x0000_s99335" name="Visio" r:id="rId9" imgW="3161906" imgH="3222017" progId="Visio.Drawing.11">
              <p:link updateAutomatic="1"/>
            </p:oleObj>
          </a:graphicData>
        </a:graphic>
      </p:graphicFrame>
      <p:graphicFrame>
        <p:nvGraphicFramePr>
          <p:cNvPr id="383021" name="Object 45"/>
          <p:cNvGraphicFramePr>
            <a:graphicFrameLocks noChangeAspect="1"/>
          </p:cNvGraphicFramePr>
          <p:nvPr/>
        </p:nvGraphicFramePr>
        <p:xfrm>
          <a:off x="1295400" y="1552575"/>
          <a:ext cx="4711050" cy="4800600"/>
        </p:xfrm>
        <a:graphic>
          <a:graphicData uri="http://schemas.openxmlformats.org/presentationml/2006/ole">
            <p:oleObj spid="_x0000_s99336" name="Visio" r:id="rId10" imgW="3161906" imgH="3222017" progId="Visio.Drawing.11">
              <p:link updateAutomatic="1"/>
            </p:oleObj>
          </a:graphicData>
        </a:graphic>
      </p:graphicFrame>
      <p:graphicFrame>
        <p:nvGraphicFramePr>
          <p:cNvPr id="383022" name="Object 46"/>
          <p:cNvGraphicFramePr>
            <a:graphicFrameLocks noChangeAspect="1"/>
          </p:cNvGraphicFramePr>
          <p:nvPr/>
        </p:nvGraphicFramePr>
        <p:xfrm>
          <a:off x="1295400" y="1552575"/>
          <a:ext cx="4711050" cy="4800600"/>
        </p:xfrm>
        <a:graphic>
          <a:graphicData uri="http://schemas.openxmlformats.org/presentationml/2006/ole">
            <p:oleObj spid="_x0000_s99337" name="Visio" r:id="rId11" imgW="3161906" imgH="3222017" progId="Visio.Drawing.11">
              <p:link updateAutomatic="1"/>
            </p:oleObj>
          </a:graphicData>
        </a:graphic>
      </p:graphicFrame>
      <p:graphicFrame>
        <p:nvGraphicFramePr>
          <p:cNvPr id="383023" name="Object 47"/>
          <p:cNvGraphicFramePr>
            <a:graphicFrameLocks noChangeAspect="1"/>
          </p:cNvGraphicFramePr>
          <p:nvPr/>
        </p:nvGraphicFramePr>
        <p:xfrm>
          <a:off x="1295400" y="1552575"/>
          <a:ext cx="4711050" cy="4800600"/>
        </p:xfrm>
        <a:graphic>
          <a:graphicData uri="http://schemas.openxmlformats.org/presentationml/2006/ole">
            <p:oleObj spid="_x0000_s99338" name="Visio" r:id="rId12" imgW="3161906" imgH="3222017" progId="Visio.Drawing.11">
              <p:link updateAutomatic="1"/>
            </p:oleObj>
          </a:graphicData>
        </a:graphic>
      </p:graphicFrame>
      <p:graphicFrame>
        <p:nvGraphicFramePr>
          <p:cNvPr id="383024" name="Object 48"/>
          <p:cNvGraphicFramePr>
            <a:graphicFrameLocks noChangeAspect="1"/>
          </p:cNvGraphicFramePr>
          <p:nvPr/>
        </p:nvGraphicFramePr>
        <p:xfrm>
          <a:off x="1295400" y="1552575"/>
          <a:ext cx="4711050" cy="4800600"/>
        </p:xfrm>
        <a:graphic>
          <a:graphicData uri="http://schemas.openxmlformats.org/presentationml/2006/ole">
            <p:oleObj spid="_x0000_s99339" name="Visio" r:id="rId13" imgW="3161906" imgH="3222017" progId="Visio.Drawing.11">
              <p:link updateAutomatic="1"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</p:spPr>
        <p:txBody>
          <a:bodyPr/>
          <a:lstStyle/>
          <a:p>
            <a:fld id="{1F50B5F7-27A1-4803-BACA-7B300FD5398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1455003"/>
            <a:ext cx="437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Single out mutex:</a:t>
            </a:r>
          </a:p>
          <a:p>
            <a:r>
              <a:rPr lang="en-US" sz="2400" dirty="0" smtClean="0"/>
              <a:t>hash(</a:t>
            </a:r>
            <a:r>
              <a:rPr lang="en-US" sz="2400" dirty="0" err="1" smtClean="0"/>
              <a:t>addr</a:t>
            </a:r>
            <a:r>
              <a:rPr lang="en-US" sz="2400" dirty="0" smtClean="0"/>
              <a:t> </a:t>
            </a:r>
            <a:r>
              <a:rPr lang="en-US" sz="2400" i="1" dirty="0" smtClean="0"/>
              <a:t>X)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l-GR" sz="2400" dirty="0" smtClean="0">
                <a:latin typeface="Calibri"/>
              </a:rPr>
              <a:t>λ</a:t>
            </a:r>
            <a:r>
              <a:rPr lang="en-US" sz="2400" dirty="0" smtClean="0"/>
              <a:t> </a:t>
            </a:r>
            <a:r>
              <a:rPr lang="en-US" sz="2400" i="1" dirty="0" smtClean="0"/>
              <a:t>Y</a:t>
            </a:r>
            <a:r>
              <a:rPr lang="en-US" sz="2400" dirty="0" smtClean="0"/>
              <a:t> @ cycle </a:t>
            </a:r>
            <a:r>
              <a:rPr lang="en-US" sz="2400" i="1" dirty="0" smtClean="0"/>
              <a:t>Z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acquire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>
          <a:xfrm>
            <a:off x="6995160" y="629174"/>
            <a:ext cx="1889760" cy="2693146"/>
          </a:xfrm>
          <a:prstGeom prst="wedgeRectCallout">
            <a:avLst>
              <a:gd name="adj1" fmla="val -61156"/>
              <a:gd name="adj2" fmla="val 476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[Requesting  Mutex]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84030" name="Object 30"/>
          <p:cNvGraphicFramePr>
            <a:graphicFrameLocks noChangeAspect="1"/>
          </p:cNvGraphicFramePr>
          <p:nvPr/>
        </p:nvGraphicFramePr>
        <p:xfrm>
          <a:off x="2273300" y="1552575"/>
          <a:ext cx="4710825" cy="4800600"/>
        </p:xfrm>
        <a:graphic>
          <a:graphicData uri="http://schemas.openxmlformats.org/presentationml/2006/ole">
            <p:oleObj spid="_x0000_s100354" name="Visio" r:id="rId4" imgW="3161906" imgH="3222017" progId="Visio.Drawing.11">
              <p:link updateAutomatic="1"/>
            </p:oleObj>
          </a:graphicData>
        </a:graphic>
      </p:graphicFrame>
      <p:graphicFrame>
        <p:nvGraphicFramePr>
          <p:cNvPr id="384031" name="Object 31"/>
          <p:cNvGraphicFramePr>
            <a:graphicFrameLocks noChangeAspect="1"/>
          </p:cNvGraphicFramePr>
          <p:nvPr/>
        </p:nvGraphicFramePr>
        <p:xfrm>
          <a:off x="7388225" y="5400675"/>
          <a:ext cx="1409700" cy="1025525"/>
        </p:xfrm>
        <a:graphic>
          <a:graphicData uri="http://schemas.openxmlformats.org/presentationml/2006/ole">
            <p:oleObj spid="_x0000_s100355" name="Visio" r:id="rId5" imgW="1409284" imgH="1025998" progId="Visio.Drawing.11">
              <p:link updateAutomatic="1"/>
            </p:oleObj>
          </a:graphicData>
        </a:graphic>
      </p:graphicFrame>
      <p:graphicFrame>
        <p:nvGraphicFramePr>
          <p:cNvPr id="384033" name="Object 33"/>
          <p:cNvGraphicFramePr>
            <a:graphicFrameLocks noChangeAspect="1"/>
          </p:cNvGraphicFramePr>
          <p:nvPr/>
        </p:nvGraphicFramePr>
        <p:xfrm>
          <a:off x="2273300" y="1552575"/>
          <a:ext cx="4710825" cy="4800600"/>
        </p:xfrm>
        <a:graphic>
          <a:graphicData uri="http://schemas.openxmlformats.org/presentationml/2006/ole">
            <p:oleObj spid="_x0000_s100356" name="Visio" r:id="rId6" imgW="3161906" imgH="3222017" progId="Visio.Drawing.11">
              <p:link updateAutomatic="1"/>
            </p:oleObj>
          </a:graphicData>
        </a:graphic>
      </p:graphicFrame>
      <p:graphicFrame>
        <p:nvGraphicFramePr>
          <p:cNvPr id="384034" name="Object 34"/>
          <p:cNvGraphicFramePr>
            <a:graphicFrameLocks noChangeAspect="1"/>
          </p:cNvGraphicFramePr>
          <p:nvPr/>
        </p:nvGraphicFramePr>
        <p:xfrm>
          <a:off x="2273300" y="1552575"/>
          <a:ext cx="4710825" cy="4800600"/>
        </p:xfrm>
        <a:graphic>
          <a:graphicData uri="http://schemas.openxmlformats.org/presentationml/2006/ole">
            <p:oleObj spid="_x0000_s100357" name="Visio" r:id="rId7" imgW="3161906" imgH="3222017" progId="Visio.Drawing.11">
              <p:link updateAutomatic="1"/>
            </p:oleObj>
          </a:graphicData>
        </a:graphic>
      </p:graphicFrame>
      <p:graphicFrame>
        <p:nvGraphicFramePr>
          <p:cNvPr id="384035" name="Object 35"/>
          <p:cNvGraphicFramePr>
            <a:graphicFrameLocks noChangeAspect="1"/>
          </p:cNvGraphicFramePr>
          <p:nvPr/>
        </p:nvGraphicFramePr>
        <p:xfrm>
          <a:off x="2273300" y="1552575"/>
          <a:ext cx="4710825" cy="4800600"/>
        </p:xfrm>
        <a:graphic>
          <a:graphicData uri="http://schemas.openxmlformats.org/presentationml/2006/ole">
            <p:oleObj spid="_x0000_s100358" name="Visio" r:id="rId8" imgW="3161906" imgH="3222017" progId="Visio.Drawing.11">
              <p:link updateAutomatic="1"/>
            </p:oleObj>
          </a:graphicData>
        </a:graphic>
      </p:graphicFrame>
      <p:graphicFrame>
        <p:nvGraphicFramePr>
          <p:cNvPr id="384036" name="Object 36"/>
          <p:cNvGraphicFramePr>
            <a:graphicFrameLocks noChangeAspect="1"/>
          </p:cNvGraphicFramePr>
          <p:nvPr/>
        </p:nvGraphicFramePr>
        <p:xfrm>
          <a:off x="2273300" y="1552575"/>
          <a:ext cx="4710825" cy="4800600"/>
        </p:xfrm>
        <a:graphic>
          <a:graphicData uri="http://schemas.openxmlformats.org/presentationml/2006/ole">
            <p:oleObj spid="_x0000_s100359" name="Visio" r:id="rId9" imgW="3161906" imgH="3222017" progId="Visio.Drawing.11">
              <p:link updateAutomatic="1"/>
            </p:oleObj>
          </a:graphicData>
        </a:graphic>
      </p:graphicFrame>
      <p:graphicFrame>
        <p:nvGraphicFramePr>
          <p:cNvPr id="384037" name="Object 37"/>
          <p:cNvGraphicFramePr>
            <a:graphicFrameLocks noChangeAspect="1"/>
          </p:cNvGraphicFramePr>
          <p:nvPr/>
        </p:nvGraphicFramePr>
        <p:xfrm>
          <a:off x="2273300" y="1552575"/>
          <a:ext cx="4710825" cy="4800600"/>
        </p:xfrm>
        <a:graphic>
          <a:graphicData uri="http://schemas.openxmlformats.org/presentationml/2006/ole">
            <p:oleObj spid="_x0000_s100360" name="Visio" r:id="rId10" imgW="3161906" imgH="3222017" progId="Visio.Drawing.11">
              <p:link updateAutomatic="1"/>
            </p:oleObj>
          </a:graphicData>
        </a:graphic>
      </p:graphicFrame>
      <p:graphicFrame>
        <p:nvGraphicFramePr>
          <p:cNvPr id="384038" name="Object 38"/>
          <p:cNvGraphicFramePr>
            <a:graphicFrameLocks noChangeAspect="1"/>
          </p:cNvGraphicFramePr>
          <p:nvPr/>
        </p:nvGraphicFramePr>
        <p:xfrm>
          <a:off x="2273300" y="1552575"/>
          <a:ext cx="4710825" cy="4800600"/>
        </p:xfrm>
        <a:graphic>
          <a:graphicData uri="http://schemas.openxmlformats.org/presentationml/2006/ole">
            <p:oleObj spid="_x0000_s100361" name="Visio" r:id="rId11" imgW="3161906" imgH="3222017" progId="Visio.Drawing.11">
              <p:link updateAutomatic="1"/>
            </p:oleObj>
          </a:graphicData>
        </a:graphic>
      </p:graphicFrame>
      <p:graphicFrame>
        <p:nvGraphicFramePr>
          <p:cNvPr id="384039" name="Object 39"/>
          <p:cNvGraphicFramePr>
            <a:graphicFrameLocks noChangeAspect="1"/>
          </p:cNvGraphicFramePr>
          <p:nvPr/>
        </p:nvGraphicFramePr>
        <p:xfrm>
          <a:off x="2273300" y="1552575"/>
          <a:ext cx="4710825" cy="4800600"/>
        </p:xfrm>
        <a:graphic>
          <a:graphicData uri="http://schemas.openxmlformats.org/presentationml/2006/ole">
            <p:oleObj spid="_x0000_s100362" name="Visio" r:id="rId12" imgW="3161906" imgH="3222017" progId="Visio.Drawing.11">
              <p:link updateAutomatic="1"/>
            </p:oleObj>
          </a:graphicData>
        </a:graphic>
      </p:graphicFrame>
      <p:graphicFrame>
        <p:nvGraphicFramePr>
          <p:cNvPr id="384040" name="Object 40"/>
          <p:cNvGraphicFramePr>
            <a:graphicFrameLocks noChangeAspect="1"/>
          </p:cNvGraphicFramePr>
          <p:nvPr/>
        </p:nvGraphicFramePr>
        <p:xfrm>
          <a:off x="2273300" y="1552575"/>
          <a:ext cx="4710825" cy="4800600"/>
        </p:xfrm>
        <a:graphic>
          <a:graphicData uri="http://schemas.openxmlformats.org/presentationml/2006/ole">
            <p:oleObj spid="_x0000_s100363" name="Visio" r:id="rId13" imgW="3161906" imgH="3222017" progId="Visio.Drawing.11">
              <p:link updateAutomatic="1"/>
            </p:oleObj>
          </a:graphicData>
        </a:graphic>
      </p:graphicFrame>
      <p:graphicFrame>
        <p:nvGraphicFramePr>
          <p:cNvPr id="384041" name="Object 41"/>
          <p:cNvGraphicFramePr>
            <a:graphicFrameLocks noChangeAspect="1"/>
          </p:cNvGraphicFramePr>
          <p:nvPr/>
        </p:nvGraphicFramePr>
        <p:xfrm>
          <a:off x="2273300" y="1552575"/>
          <a:ext cx="4710825" cy="4800600"/>
        </p:xfrm>
        <a:graphic>
          <a:graphicData uri="http://schemas.openxmlformats.org/presentationml/2006/ole">
            <p:oleObj spid="_x0000_s100364" name="Visio" r:id="rId14" imgW="3161906" imgH="3222017" progId="Visio.Drawing.11">
              <p:link updateAutomatic="1"/>
            </p:oleObj>
          </a:graphicData>
        </a:graphic>
      </p:graphicFrame>
      <p:sp>
        <p:nvSpPr>
          <p:cNvPr id="15" name="Rectangular Callout 14"/>
          <p:cNvSpPr/>
          <p:nvPr/>
        </p:nvSpPr>
        <p:spPr>
          <a:xfrm>
            <a:off x="6997868" y="615131"/>
            <a:ext cx="1889760" cy="2701558"/>
          </a:xfrm>
          <a:prstGeom prst="wedgeRectCallout">
            <a:avLst>
              <a:gd name="adj1" fmla="val -61156"/>
              <a:gd name="adj2" fmla="val 476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[Requesting Mutex]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[Won Mutex]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</p:spPr>
        <p:txBody>
          <a:bodyPr/>
          <a:lstStyle/>
          <a:p>
            <a:fld id="{1F50B5F7-27A1-4803-BACA-7B300FD5398A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0" y="3338052"/>
            <a:ext cx="9144000" cy="1638485"/>
            <a:chOff x="0" y="3338052"/>
            <a:chExt cx="9144000" cy="1638485"/>
          </a:xfrm>
        </p:grpSpPr>
        <p:sp>
          <p:nvSpPr>
            <p:cNvPr id="19" name="5-Point Star 18"/>
            <p:cNvSpPr/>
            <p:nvPr/>
          </p:nvSpPr>
          <p:spPr bwMode="auto">
            <a:xfrm>
              <a:off x="0" y="3392129"/>
              <a:ext cx="1342103" cy="1120877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1097" y="3406877"/>
              <a:ext cx="6386051" cy="156966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Exploits OFF-resonance rings: mutex passes P1, P2 uninterrupted</a:t>
              </a:r>
              <a:endParaRPr lang="en-US" sz="3200" dirty="0"/>
            </a:p>
          </p:txBody>
        </p:sp>
        <p:sp>
          <p:nvSpPr>
            <p:cNvPr id="21" name="5-Point Star 20"/>
            <p:cNvSpPr/>
            <p:nvPr/>
          </p:nvSpPr>
          <p:spPr bwMode="auto">
            <a:xfrm>
              <a:off x="7801897" y="3338052"/>
              <a:ext cx="1342103" cy="1120877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ular Callout 18"/>
          <p:cNvSpPr/>
          <p:nvPr/>
        </p:nvSpPr>
        <p:spPr>
          <a:xfrm>
            <a:off x="6994393" y="637563"/>
            <a:ext cx="1889760" cy="2698738"/>
          </a:xfrm>
          <a:prstGeom prst="wedgeRectCallout">
            <a:avLst>
              <a:gd name="adj1" fmla="val -61156"/>
              <a:gd name="adj2" fmla="val 476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[Requesting Mutex]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[Won Mutex]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[Release Mutex]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989477" y="637563"/>
            <a:ext cx="1889760" cy="2693821"/>
          </a:xfrm>
          <a:prstGeom prst="wedgeRectCallout">
            <a:avLst>
              <a:gd name="adj1" fmla="val -61156"/>
              <a:gd name="adj2" fmla="val 476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[Requesting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Mutex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]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[Won </a:t>
            </a:r>
            <a:r>
              <a:rPr lang="en-US" sz="2000" dirty="0" err="1" smtClean="0">
                <a:solidFill>
                  <a:schemeClr val="tx1"/>
                </a:solidFill>
              </a:rPr>
              <a:t>Mutex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release</a:t>
            </a:r>
            <a:endParaRPr lang="en-US" dirty="0"/>
          </a:p>
        </p:txBody>
      </p:sp>
      <p:graphicFrame>
        <p:nvGraphicFramePr>
          <p:cNvPr id="384031" name="Object 31"/>
          <p:cNvGraphicFramePr>
            <a:graphicFrameLocks noChangeAspect="1"/>
          </p:cNvGraphicFramePr>
          <p:nvPr/>
        </p:nvGraphicFramePr>
        <p:xfrm>
          <a:off x="7388225" y="5400675"/>
          <a:ext cx="1409700" cy="1025525"/>
        </p:xfrm>
        <a:graphic>
          <a:graphicData uri="http://schemas.openxmlformats.org/presentationml/2006/ole">
            <p:oleObj spid="_x0000_s101378" name="Visio" r:id="rId5" imgW="1409284" imgH="1025998" progId="Visio.Drawing.11">
              <p:link updateAutomatic="1"/>
            </p:oleObj>
          </a:graphicData>
        </a:graphic>
      </p:graphicFrame>
      <p:graphicFrame>
        <p:nvGraphicFramePr>
          <p:cNvPr id="588818" name="Object 18"/>
          <p:cNvGraphicFramePr>
            <a:graphicFrameLocks noChangeAspect="1"/>
          </p:cNvGraphicFramePr>
          <p:nvPr/>
        </p:nvGraphicFramePr>
        <p:xfrm>
          <a:off x="7387590" y="5400040"/>
          <a:ext cx="1409700" cy="1025525"/>
        </p:xfrm>
        <a:graphic>
          <a:graphicData uri="http://schemas.openxmlformats.org/presentationml/2006/ole">
            <p:oleObj spid="_x0000_s101379" name="Visio" r:id="rId6" imgW="1409284" imgH="1025998" progId="Visio.Drawing.11">
              <p:link updateAutomatic="1"/>
            </p:oleObj>
          </a:graphicData>
        </a:graphic>
      </p:graphicFrame>
      <p:graphicFrame>
        <p:nvGraphicFramePr>
          <p:cNvPr id="588821" name="Object 21"/>
          <p:cNvGraphicFramePr>
            <a:graphicFrameLocks noChangeAspect="1"/>
          </p:cNvGraphicFramePr>
          <p:nvPr/>
        </p:nvGraphicFramePr>
        <p:xfrm>
          <a:off x="2273300" y="1552575"/>
          <a:ext cx="4710825" cy="4800600"/>
        </p:xfrm>
        <a:graphic>
          <a:graphicData uri="http://schemas.openxmlformats.org/presentationml/2006/ole">
            <p:oleObj spid="_x0000_s101380" name="Visio" r:id="rId7" imgW="3161906" imgH="3222017" progId="Visio.Drawing.11">
              <p:link updateAutomatic="1"/>
            </p:oleObj>
          </a:graphicData>
        </a:graphic>
      </p:graphicFrame>
      <p:graphicFrame>
        <p:nvGraphicFramePr>
          <p:cNvPr id="588822" name="Object 22"/>
          <p:cNvGraphicFramePr>
            <a:graphicFrameLocks noChangeAspect="1"/>
          </p:cNvGraphicFramePr>
          <p:nvPr/>
        </p:nvGraphicFramePr>
        <p:xfrm>
          <a:off x="2273300" y="1552575"/>
          <a:ext cx="4710825" cy="4800600"/>
        </p:xfrm>
        <a:graphic>
          <a:graphicData uri="http://schemas.openxmlformats.org/presentationml/2006/ole">
            <p:oleObj spid="_x0000_s101381" name="Visio" r:id="rId8" imgW="3161906" imgH="3222017" progId="Visio.Drawing.11">
              <p:link updateAutomatic="1"/>
            </p:oleObj>
          </a:graphicData>
        </a:graphic>
      </p:graphicFrame>
      <p:graphicFrame>
        <p:nvGraphicFramePr>
          <p:cNvPr id="588823" name="Object 23"/>
          <p:cNvGraphicFramePr>
            <a:graphicFrameLocks noChangeAspect="1"/>
          </p:cNvGraphicFramePr>
          <p:nvPr/>
        </p:nvGraphicFramePr>
        <p:xfrm>
          <a:off x="2273300" y="1552575"/>
          <a:ext cx="4710825" cy="4800600"/>
        </p:xfrm>
        <a:graphic>
          <a:graphicData uri="http://schemas.openxmlformats.org/presentationml/2006/ole">
            <p:oleObj spid="_x0000_s101382" name="Visio" r:id="rId9" imgW="3161906" imgH="3222017" progId="Visio.Drawing.11">
              <p:link updateAutomatic="1"/>
            </p:oleObj>
          </a:graphicData>
        </a:graphic>
      </p:graphicFrame>
      <p:graphicFrame>
        <p:nvGraphicFramePr>
          <p:cNvPr id="588824" name="Object 24"/>
          <p:cNvGraphicFramePr>
            <a:graphicFrameLocks noChangeAspect="1"/>
          </p:cNvGraphicFramePr>
          <p:nvPr/>
        </p:nvGraphicFramePr>
        <p:xfrm>
          <a:off x="2273300" y="1552575"/>
          <a:ext cx="4710825" cy="4800600"/>
        </p:xfrm>
        <a:graphic>
          <a:graphicData uri="http://schemas.openxmlformats.org/presentationml/2006/ole">
            <p:oleObj spid="_x0000_s101383" name="Visio" r:id="rId10" imgW="3161906" imgH="3222017" progId="Visio.Drawing.11">
              <p:link updateAutomatic="1"/>
            </p:oleObj>
          </a:graphicData>
        </a:graphic>
      </p:graphicFrame>
      <p:graphicFrame>
        <p:nvGraphicFramePr>
          <p:cNvPr id="588825" name="Object 25"/>
          <p:cNvGraphicFramePr>
            <a:graphicFrameLocks noChangeAspect="1"/>
          </p:cNvGraphicFramePr>
          <p:nvPr/>
        </p:nvGraphicFramePr>
        <p:xfrm>
          <a:off x="2273300" y="1552575"/>
          <a:ext cx="4710825" cy="4800600"/>
        </p:xfrm>
        <a:graphic>
          <a:graphicData uri="http://schemas.openxmlformats.org/presentationml/2006/ole">
            <p:oleObj spid="_x0000_s101384" name="Visio" r:id="rId11" imgW="3161906" imgH="3222017" progId="Visio.Drawing.11">
              <p:link updateAutomatic="1"/>
            </p:oleObj>
          </a:graphicData>
        </a:graphic>
      </p:graphicFrame>
      <p:graphicFrame>
        <p:nvGraphicFramePr>
          <p:cNvPr id="588826" name="Object 26"/>
          <p:cNvGraphicFramePr>
            <a:graphicFrameLocks noChangeAspect="1"/>
          </p:cNvGraphicFramePr>
          <p:nvPr/>
        </p:nvGraphicFramePr>
        <p:xfrm>
          <a:off x="2273300" y="1552575"/>
          <a:ext cx="4710825" cy="4800600"/>
        </p:xfrm>
        <a:graphic>
          <a:graphicData uri="http://schemas.openxmlformats.org/presentationml/2006/ole">
            <p:oleObj spid="_x0000_s101385" name="Visio" r:id="rId12" imgW="3161906" imgH="3222017" progId="Visio.Drawing.11">
              <p:link updateAutomatic="1"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</p:spPr>
        <p:txBody>
          <a:bodyPr/>
          <a:lstStyle/>
          <a:p>
            <a:fld id="{1F50B5F7-27A1-4803-BACA-7B300FD5398A}" type="slidenum">
              <a:rPr lang="en-US" smtClean="0"/>
              <a:pPr/>
              <a:t>33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3038" cy="914400"/>
          </a:xfrm>
        </p:spPr>
        <p:txBody>
          <a:bodyPr/>
          <a:lstStyle/>
          <a:p>
            <a:r>
              <a:rPr lang="en-US" dirty="0" err="1" smtClean="0"/>
              <a:t>Mutexes</a:t>
            </a:r>
            <a:r>
              <a:rPr lang="en-US" dirty="0" smtClean="0"/>
              <a:t> on 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</p:spPr>
        <p:txBody>
          <a:bodyPr/>
          <a:lstStyle/>
          <a:p>
            <a:fld id="{6018138A-DDE9-467E-9A85-F7BD310FB4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516547" name="Object 3"/>
          <p:cNvGraphicFramePr>
            <a:graphicFrameLocks noChangeAspect="1"/>
          </p:cNvGraphicFramePr>
          <p:nvPr/>
        </p:nvGraphicFramePr>
        <p:xfrm>
          <a:off x="1588" y="1338263"/>
          <a:ext cx="5518150" cy="5518150"/>
        </p:xfrm>
        <a:graphic>
          <a:graphicData uri="http://schemas.openxmlformats.org/presentationml/2006/ole">
            <p:oleObj spid="_x0000_s102402" name="Visio" r:id="rId4" imgW="5517959" imgH="5518015" progId="Visio.Drawing.11">
              <p:link updateAutomatic="1"/>
            </p:oleObj>
          </a:graphicData>
        </a:graphic>
      </p:graphicFrame>
      <p:graphicFrame>
        <p:nvGraphicFramePr>
          <p:cNvPr id="1516549" name="Object 5"/>
          <p:cNvGraphicFramePr>
            <a:graphicFrameLocks noChangeAspect="1"/>
          </p:cNvGraphicFramePr>
          <p:nvPr/>
        </p:nvGraphicFramePr>
        <p:xfrm>
          <a:off x="1588" y="1338263"/>
          <a:ext cx="5518150" cy="5518150"/>
        </p:xfrm>
        <a:graphic>
          <a:graphicData uri="http://schemas.openxmlformats.org/presentationml/2006/ole">
            <p:oleObj spid="_x0000_s102403" name="Visio" r:id="rId5" imgW="5517959" imgH="5518015" progId="Visio.Drawing.11">
              <p:link updateAutomatic="1"/>
            </p:oleObj>
          </a:graphicData>
        </a:graphic>
      </p:graphicFrame>
      <p:graphicFrame>
        <p:nvGraphicFramePr>
          <p:cNvPr id="1516551" name="Object 7"/>
          <p:cNvGraphicFramePr>
            <a:graphicFrameLocks noChangeAspect="1"/>
          </p:cNvGraphicFramePr>
          <p:nvPr/>
        </p:nvGraphicFramePr>
        <p:xfrm>
          <a:off x="1588" y="1338263"/>
          <a:ext cx="5518150" cy="5518150"/>
        </p:xfrm>
        <a:graphic>
          <a:graphicData uri="http://schemas.openxmlformats.org/presentationml/2006/ole">
            <p:oleObj spid="_x0000_s102404" name="Visio" r:id="rId6" imgW="5517959" imgH="5518015" progId="Visio.Drawing.11">
              <p:link updateAutomatic="1"/>
            </p:oleObj>
          </a:graphicData>
        </a:graphic>
      </p:graphicFrame>
      <p:graphicFrame>
        <p:nvGraphicFramePr>
          <p:cNvPr id="1516552" name="Object 8"/>
          <p:cNvGraphicFramePr>
            <a:graphicFrameLocks noChangeAspect="1"/>
          </p:cNvGraphicFramePr>
          <p:nvPr/>
        </p:nvGraphicFramePr>
        <p:xfrm>
          <a:off x="1588" y="1338263"/>
          <a:ext cx="5518150" cy="5518150"/>
        </p:xfrm>
        <a:graphic>
          <a:graphicData uri="http://schemas.openxmlformats.org/presentationml/2006/ole">
            <p:oleObj spid="_x0000_s102405" name="Visio" r:id="rId7" imgW="5517959" imgH="5518015" progId="Visio.Drawing.11">
              <p:link updateAutomatic="1"/>
            </p:oleObj>
          </a:graphicData>
        </a:graphic>
      </p:graphicFrame>
      <p:graphicFrame>
        <p:nvGraphicFramePr>
          <p:cNvPr id="1516554" name="Object 10"/>
          <p:cNvGraphicFramePr>
            <a:graphicFrameLocks noChangeAspect="1"/>
          </p:cNvGraphicFramePr>
          <p:nvPr/>
        </p:nvGraphicFramePr>
        <p:xfrm>
          <a:off x="1588" y="1338263"/>
          <a:ext cx="5518150" cy="5518150"/>
        </p:xfrm>
        <a:graphic>
          <a:graphicData uri="http://schemas.openxmlformats.org/presentationml/2006/ole">
            <p:oleObj spid="_x0000_s102406" name="Visio" r:id="rId8" imgW="5517959" imgH="5518015" progId="Visio.Drawing.11">
              <p:link updateAutomatic="1"/>
            </p:oleObj>
          </a:graphicData>
        </a:graphic>
      </p:graphicFrame>
      <p:graphicFrame>
        <p:nvGraphicFramePr>
          <p:cNvPr id="1516556" name="Object 12"/>
          <p:cNvGraphicFramePr>
            <a:graphicFrameLocks noChangeAspect="1"/>
          </p:cNvGraphicFramePr>
          <p:nvPr/>
        </p:nvGraphicFramePr>
        <p:xfrm>
          <a:off x="1588" y="1338263"/>
          <a:ext cx="5518150" cy="5518150"/>
        </p:xfrm>
        <a:graphic>
          <a:graphicData uri="http://schemas.openxmlformats.org/presentationml/2006/ole">
            <p:oleObj spid="_x0000_s102407" name="Visio" r:id="rId9" imgW="5517959" imgH="5518015" progId="Visio.Drawing.11">
              <p:link updateAutomatic="1"/>
            </p:oleObj>
          </a:graphicData>
        </a:graphic>
      </p:graphicFrame>
      <p:graphicFrame>
        <p:nvGraphicFramePr>
          <p:cNvPr id="1516557" name="Object 13"/>
          <p:cNvGraphicFramePr>
            <a:graphicFrameLocks noChangeAspect="1"/>
          </p:cNvGraphicFramePr>
          <p:nvPr/>
        </p:nvGraphicFramePr>
        <p:xfrm>
          <a:off x="1588" y="1338263"/>
          <a:ext cx="5518150" cy="5518150"/>
        </p:xfrm>
        <a:graphic>
          <a:graphicData uri="http://schemas.openxmlformats.org/presentationml/2006/ole">
            <p:oleObj spid="_x0000_s102408" name="Visio" r:id="rId10" imgW="5517959" imgH="5518015" progId="Visio.Drawing.11">
              <p:link updateAutomatic="1"/>
            </p:oleObj>
          </a:graphicData>
        </a:graphic>
      </p:graphicFrame>
      <p:graphicFrame>
        <p:nvGraphicFramePr>
          <p:cNvPr id="1516558" name="Object 14"/>
          <p:cNvGraphicFramePr>
            <a:graphicFrameLocks noChangeAspect="1"/>
          </p:cNvGraphicFramePr>
          <p:nvPr/>
        </p:nvGraphicFramePr>
        <p:xfrm>
          <a:off x="1588" y="1338263"/>
          <a:ext cx="5518150" cy="5518150"/>
        </p:xfrm>
        <a:graphic>
          <a:graphicData uri="http://schemas.openxmlformats.org/presentationml/2006/ole">
            <p:oleObj spid="_x0000_s102409" name="Visio" r:id="rId11" imgW="5517959" imgH="5518015" progId="Visio.Drawing.11">
              <p:link updateAutomatic="1"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24125" y="936565"/>
            <a:ext cx="124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350316" y="936565"/>
            <a:ext cx="124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Injectors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6323" y="1352550"/>
            <a:ext cx="5427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 mutex  = 200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~2cm = 1 cycle @ 5 GHz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rot="5400000">
            <a:off x="729842" y="6241409"/>
            <a:ext cx="402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4388840" y="6200862"/>
            <a:ext cx="402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922789" y="6224631"/>
            <a:ext cx="3665989" cy="83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466365" y="6056851"/>
            <a:ext cx="687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 cm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999292" y="2933295"/>
          <a:ext cx="4136187" cy="758409"/>
        </p:xfrm>
        <a:graphic>
          <a:graphicData uri="http://schemas.openxmlformats.org/presentationml/2006/ole">
            <p:oleObj spid="_x0000_s102410" name="Equation" r:id="rId12" imgW="2349360" imgH="41904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605163" y="2309481"/>
            <a:ext cx="236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# Mutex </a:t>
            </a:r>
            <a:endParaRPr lang="en-US" sz="3200" dirty="0"/>
          </a:p>
        </p:txBody>
      </p:sp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4979561" y="3815202"/>
          <a:ext cx="1261848" cy="505237"/>
        </p:xfrm>
        <a:graphic>
          <a:graphicData uri="http://schemas.openxmlformats.org/presentationml/2006/ole">
            <p:oleObj spid="_x0000_s102411" name="Equation" r:id="rId13" imgW="457200" imgH="17748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678261" y="4504569"/>
            <a:ext cx="4160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Latency To: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seize free mutex    : ≤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000" dirty="0" smtClean="0"/>
              <a:t>cycles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tune ring resonator: &lt;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/>
              <a:t> cycle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8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random_tester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57948" y="3347884"/>
            <a:ext cx="6386052" cy="3510115"/>
          </a:xfrm>
        </p:spPr>
      </p:pic>
      <p:pic>
        <p:nvPicPr>
          <p:cNvPr id="13" name="Picture 12" descr="ch_staticTrans.tif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9613" y="1032386"/>
            <a:ext cx="5604387" cy="285794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</p:spPr>
        <p:txBody>
          <a:bodyPr/>
          <a:lstStyle/>
          <a:p>
            <a:fld id="{1F50B5F7-27A1-4803-BACA-7B300FD5398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" y="1874520"/>
            <a:ext cx="172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Static: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" y="4587240"/>
            <a:ext cx="2331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Dynamic:</a:t>
            </a:r>
          </a:p>
          <a:p>
            <a:r>
              <a:rPr lang="en-US" sz="2400" dirty="0" smtClean="0"/>
              <a:t>(random tester)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5903893"/>
            <a:ext cx="31242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* Atomic Coherence</a:t>
            </a:r>
          </a:p>
          <a:p>
            <a:r>
              <a:rPr lang="en-US" dirty="0" smtClean="0"/>
              <a:t> reduces complexity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93038" cy="1143000"/>
          </a:xfrm>
        </p:spPr>
        <p:txBody>
          <a:bodyPr/>
          <a:lstStyle/>
          <a:p>
            <a:r>
              <a:rPr lang="en-US" dirty="0" smtClean="0"/>
              <a:t>Atomic Coherence: Complexity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334000" y="2046514"/>
            <a:ext cx="2960914" cy="3918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lowdow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1200"/>
            <a:ext cx="4999703" cy="3974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335838" cy="9144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91400" y="6477000"/>
            <a:ext cx="1295400" cy="457200"/>
          </a:xfrm>
          <a:prstGeom prst="rect">
            <a:avLst/>
          </a:prstGeom>
        </p:spPr>
        <p:txBody>
          <a:bodyPr/>
          <a:lstStyle/>
          <a:p>
            <a:fld id="{6018138A-DDE9-467E-9A85-F7BD310FB4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008" y="1200090"/>
            <a:ext cx="853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(128 in-order cores, optical data interconnect, MOEFSI directory)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4616" y="1612084"/>
            <a:ext cx="260338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Slowdown relative to non-atomic MOEFSI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89801" y="1620473"/>
            <a:ext cx="240764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What is causing the slowdown?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1104371" y="5051436"/>
            <a:ext cx="352338" cy="3103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6200000" flipH="1">
            <a:off x="1444124" y="5055630"/>
            <a:ext cx="352339" cy="3103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62000" y="4397095"/>
            <a:ext cx="1458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coherence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agnostic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2" name="Picture 21" descr="waiting_for_mutex.png"/>
          <p:cNvPicPr>
            <a:picLocks noChangeAspect="1"/>
          </p:cNvPicPr>
          <p:nvPr/>
        </p:nvPicPr>
        <p:blipFill>
          <a:blip r:embed="rId4" cstate="print"/>
          <a:srcRect b="29436"/>
          <a:stretch>
            <a:fillRect/>
          </a:stretch>
        </p:blipFill>
        <p:spPr>
          <a:xfrm>
            <a:off x="4822722" y="2408903"/>
            <a:ext cx="4321277" cy="42917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533400"/>
            <a:ext cx="8080375" cy="533400"/>
          </a:xfrm>
        </p:spPr>
        <p:txBody>
          <a:bodyPr/>
          <a:lstStyle/>
          <a:p>
            <a:r>
              <a:rPr lang="en-US" dirty="0" smtClean="0"/>
              <a:t>Optimizing coherence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</p:spPr>
        <p:txBody>
          <a:bodyPr/>
          <a:lstStyle/>
          <a:p>
            <a:fld id="{6018138A-DDE9-467E-9A85-F7BD310FB4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224" y="2743201"/>
            <a:ext cx="80673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ourier" pitchFamily="49" charset="0"/>
              </a:rPr>
              <a:t>O.wned</a:t>
            </a:r>
            <a:r>
              <a:rPr lang="en-US" sz="2400" dirty="0" smtClean="0"/>
              <a:t> and </a:t>
            </a:r>
            <a:r>
              <a:rPr lang="en-US" sz="2400" b="1" dirty="0" err="1" smtClean="0">
                <a:latin typeface="Courier" pitchFamily="49" charset="0"/>
              </a:rPr>
              <a:t>F.orward</a:t>
            </a:r>
            <a:r>
              <a:rPr lang="en-US" sz="2400" b="1" dirty="0" smtClean="0">
                <a:latin typeface="Courier" pitchFamily="49" charset="0"/>
              </a:rPr>
              <a:t> </a:t>
            </a:r>
            <a:r>
              <a:rPr lang="en-US" sz="2400" dirty="0" smtClean="0"/>
              <a:t>State: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Responsible for satisfying on-chip read misses</a:t>
            </a:r>
          </a:p>
          <a:p>
            <a:endParaRPr lang="en-US" sz="2400" dirty="0" smtClean="0"/>
          </a:p>
          <a:p>
            <a:r>
              <a:rPr lang="en-US" sz="2400" dirty="0" smtClean="0"/>
              <a:t>Opportunity: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Try to keep </a:t>
            </a:r>
            <a:r>
              <a:rPr lang="en-US" sz="2400" dirty="0" smtClean="0">
                <a:latin typeface="Courier" pitchFamily="49" charset="0"/>
              </a:rPr>
              <a:t>O/F </a:t>
            </a:r>
            <a:r>
              <a:rPr lang="en-US" sz="2400" dirty="0" smtClean="0"/>
              <a:t>alive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If </a:t>
            </a:r>
            <a:r>
              <a:rPr lang="en-US" sz="2400" dirty="0" smtClean="0">
                <a:latin typeface="Courier" pitchFamily="49" charset="0"/>
              </a:rPr>
              <a:t>O</a:t>
            </a:r>
            <a:r>
              <a:rPr lang="en-US" sz="2400" dirty="0" smtClean="0"/>
              <a:t> (or </a:t>
            </a:r>
            <a:r>
              <a:rPr lang="en-US" sz="2400" dirty="0" smtClean="0">
                <a:latin typeface="Courier" pitchFamily="49" charset="0"/>
              </a:rPr>
              <a:t>F</a:t>
            </a:r>
            <a:r>
              <a:rPr lang="en-US" sz="2400" dirty="0" smtClean="0"/>
              <a:t>) block evicted:</a:t>
            </a:r>
          </a:p>
          <a:p>
            <a:r>
              <a:rPr lang="en-US" sz="2400" dirty="0" smtClean="0"/>
              <a:t>   While mutex is held,  ‘shift’ </a:t>
            </a:r>
            <a:r>
              <a:rPr lang="en-US" sz="2400" dirty="0" smtClean="0">
                <a:latin typeface="Courier" pitchFamily="49" charset="0"/>
              </a:rPr>
              <a:t>O/F</a:t>
            </a:r>
            <a:r>
              <a:rPr lang="en-US" sz="2400" dirty="0" smtClean="0"/>
              <a:t> state to sharer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3236" y="1142590"/>
            <a:ext cx="8929686" cy="1457325"/>
          </a:xfrm>
          <a:prstGeom prst="rect">
            <a:avLst/>
          </a:prstGeom>
          <a:solidFill>
            <a:srgbClr val="FF33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Observation: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Holding Block B’s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mutex</a:t>
            </a:r>
            <a:r>
              <a:rPr lang="en-US" sz="2800" kern="0" noProof="0" dirty="0" smtClean="0">
                <a:solidFill>
                  <a:schemeClr val="bg1"/>
                </a:solidFill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gives holder free </a:t>
            </a:r>
            <a:r>
              <a:rPr lang="en-US" sz="2800" kern="0" dirty="0" smtClean="0">
                <a:solidFill>
                  <a:schemeClr val="bg1"/>
                </a:solidFill>
              </a:rPr>
              <a:t>reign over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coherence activity related to block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6789" y="5737122"/>
            <a:ext cx="396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annahs Messy Handwriting" pitchFamily="2" charset="0"/>
              </a:rPr>
              <a:t>(or hand-off responsibility)</a:t>
            </a:r>
            <a:endParaRPr lang="en-US" sz="2800" dirty="0">
              <a:latin typeface="Hannahs Messy Handwriting" pitchFamily="2" charset="0"/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 bwMode="auto">
          <a:xfrm rot="16200000" flipV="1">
            <a:off x="3558051" y="5364725"/>
            <a:ext cx="383457" cy="361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3038" cy="838200"/>
          </a:xfrm>
        </p:spPr>
        <p:txBody>
          <a:bodyPr/>
          <a:lstStyle/>
          <a:p>
            <a:r>
              <a:rPr lang="en-US" dirty="0" smtClean="0"/>
              <a:t>Optimizing coherence</a:t>
            </a:r>
            <a:endParaRPr lang="en-US" sz="2800" dirty="0"/>
          </a:p>
        </p:txBody>
      </p:sp>
      <p:pic>
        <p:nvPicPr>
          <p:cNvPr id="5" name="Content Placeholder 4" descr="shift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0009" y="2197508"/>
            <a:ext cx="6213991" cy="46604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</p:spPr>
        <p:txBody>
          <a:bodyPr/>
          <a:lstStyle/>
          <a:p>
            <a:fld id="{6018138A-DDE9-467E-9A85-F7BD310FB4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986135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If </a:t>
            </a:r>
            <a:r>
              <a:rPr lang="en-US" sz="2000" dirty="0" smtClean="0">
                <a:latin typeface="Courier" pitchFamily="49" charset="0"/>
              </a:rPr>
              <a:t>O</a:t>
            </a:r>
            <a:r>
              <a:rPr lang="en-US" sz="2000" dirty="0" smtClean="0"/>
              <a:t> (or </a:t>
            </a:r>
            <a:r>
              <a:rPr lang="en-US" sz="2000" dirty="0" smtClean="0">
                <a:latin typeface="Courier" pitchFamily="49" charset="0"/>
              </a:rPr>
              <a:t>F</a:t>
            </a:r>
            <a:r>
              <a:rPr lang="en-US" sz="2000" dirty="0" smtClean="0"/>
              <a:t>) block evicted:   ‘Shift’ </a:t>
            </a:r>
            <a:r>
              <a:rPr lang="en-US" sz="2000" dirty="0" smtClean="0">
                <a:latin typeface="Courier" pitchFamily="49" charset="0"/>
              </a:rPr>
              <a:t>O/F</a:t>
            </a:r>
            <a:r>
              <a:rPr lang="en-US" sz="2000" dirty="0" smtClean="0"/>
              <a:t> state to sharer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899652" y="2911753"/>
            <a:ext cx="811161" cy="3392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69301"/>
            <a:ext cx="2698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 L2 transitions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908" y="3300127"/>
            <a:ext cx="275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(b/c less variety in sharing possibilities)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36360" y="2853055"/>
            <a:ext cx="240764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Speedup relative to atomic MOEFSI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429" y="1632858"/>
            <a:ext cx="215537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Complexity: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5658" y="1523999"/>
            <a:ext cx="271054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Performance:</a:t>
            </a:r>
            <a:endParaRPr lang="en-US" sz="3200" i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0" y="1447800"/>
            <a:ext cx="9144000" cy="435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6200000" flipH="1">
            <a:off x="413657" y="4158343"/>
            <a:ext cx="5377544" cy="217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0" y="914399"/>
            <a:ext cx="9144000" cy="217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8080375" cy="838200"/>
          </a:xfrm>
        </p:spPr>
        <p:txBody>
          <a:bodyPr/>
          <a:lstStyle/>
          <a:p>
            <a:r>
              <a:rPr lang="en-US" dirty="0" smtClean="0"/>
              <a:t>Atomic Coherence Summary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228600" y="1352550"/>
            <a:ext cx="6876738" cy="4210050"/>
          </a:xfrm>
        </p:spPr>
        <p:txBody>
          <a:bodyPr/>
          <a:lstStyle/>
          <a:p>
            <a:r>
              <a:rPr lang="en-US" dirty="0" err="1" smtClean="0"/>
              <a:t>Nanophotonics</a:t>
            </a:r>
            <a:r>
              <a:rPr lang="en-US" dirty="0" smtClean="0"/>
              <a:t> as enabler</a:t>
            </a:r>
          </a:p>
          <a:p>
            <a:pPr lvl="1"/>
            <a:r>
              <a:rPr lang="en-US" dirty="0" smtClean="0"/>
              <a:t>Very fast chip-wide consensus</a:t>
            </a:r>
          </a:p>
          <a:p>
            <a:r>
              <a:rPr lang="en-US" dirty="0" smtClean="0"/>
              <a:t>Atomic </a:t>
            </a:r>
            <a:r>
              <a:rPr lang="en-US" dirty="0" smtClean="0"/>
              <a:t>Protocols are simpler protocols</a:t>
            </a:r>
          </a:p>
          <a:p>
            <a:pPr lvl="1"/>
            <a:r>
              <a:rPr lang="en-US" dirty="0" smtClean="0"/>
              <a:t>And can have minimal cost to performance (w/ nanophotonics)</a:t>
            </a:r>
          </a:p>
          <a:p>
            <a:pPr lvl="1"/>
            <a:r>
              <a:rPr lang="en-US" dirty="0" smtClean="0"/>
              <a:t>Opportunity for straightforward protocol enhancements: </a:t>
            </a:r>
            <a:r>
              <a:rPr lang="en-US" dirty="0" err="1" smtClean="0"/>
              <a:t>ShiftF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details in HPCA-11 paper</a:t>
            </a:r>
          </a:p>
          <a:p>
            <a:pPr lvl="1"/>
            <a:r>
              <a:rPr lang="en-US" dirty="0" smtClean="0"/>
              <a:t>Push protocol (update-like)</a:t>
            </a:r>
          </a:p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</p:spPr>
        <p:txBody>
          <a:bodyPr/>
          <a:lstStyle/>
          <a:p>
            <a:fld id="{1F50B5F7-27A1-4803-BACA-7B300FD5398A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3" name="Group 32"/>
          <p:cNvGrpSpPr/>
          <p:nvPr/>
        </p:nvGrpSpPr>
        <p:grpSpPr>
          <a:xfrm>
            <a:off x="6928560" y="1352550"/>
            <a:ext cx="2215440" cy="2280416"/>
            <a:chOff x="6562800" y="1658033"/>
            <a:chExt cx="2786952" cy="2816943"/>
          </a:xfrm>
        </p:grpSpPr>
        <p:grpSp>
          <p:nvGrpSpPr>
            <p:cNvPr id="4" name="Group 66"/>
            <p:cNvGrpSpPr/>
            <p:nvPr/>
          </p:nvGrpSpPr>
          <p:grpSpPr>
            <a:xfrm>
              <a:off x="6621792" y="1658033"/>
              <a:ext cx="2727960" cy="2392680"/>
              <a:chOff x="6019800" y="1798320"/>
              <a:chExt cx="2727960" cy="239268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431280" y="2103120"/>
                <a:ext cx="1981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races</a:t>
                </a:r>
              </a:p>
            </p:txBody>
          </p:sp>
          <p:grpSp>
            <p:nvGrpSpPr>
              <p:cNvPr id="5" name="Group 64"/>
              <p:cNvGrpSpPr/>
              <p:nvPr/>
            </p:nvGrpSpPr>
            <p:grpSpPr>
              <a:xfrm>
                <a:off x="6019801" y="1798320"/>
                <a:ext cx="2727963" cy="2392680"/>
                <a:chOff x="6416041" y="2819400"/>
                <a:chExt cx="2727963" cy="239268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 rot="16200000">
                  <a:off x="6583684" y="2651760"/>
                  <a:ext cx="2392680" cy="2727960"/>
                  <a:chOff x="5593080" y="2849880"/>
                  <a:chExt cx="3139440" cy="3139440"/>
                </a:xfrm>
              </p:grpSpPr>
              <p:sp>
                <p:nvSpPr>
                  <p:cNvPr id="16" name="Arc 3"/>
                  <p:cNvSpPr/>
                  <p:nvPr/>
                </p:nvSpPr>
                <p:spPr>
                  <a:xfrm>
                    <a:off x="5775960" y="2849880"/>
                    <a:ext cx="2956560" cy="3139440"/>
                  </a:xfrm>
                  <a:prstGeom prst="arc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Arc 4"/>
                  <p:cNvSpPr/>
                  <p:nvPr/>
                </p:nvSpPr>
                <p:spPr>
                  <a:xfrm rot="5400000">
                    <a:off x="5684520" y="2849880"/>
                    <a:ext cx="2956560" cy="3139440"/>
                  </a:xfrm>
                  <a:prstGeom prst="arc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" name="Group 63"/>
                <p:cNvGrpSpPr/>
                <p:nvPr/>
              </p:nvGrpSpPr>
              <p:grpSpPr>
                <a:xfrm>
                  <a:off x="6416041" y="3946048"/>
                  <a:ext cx="2648504" cy="305912"/>
                  <a:chOff x="6416041" y="3946048"/>
                  <a:chExt cx="2648504" cy="305912"/>
                </a:xfrm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 rot="16200000" flipH="1">
                    <a:off x="6605985" y="3756104"/>
                    <a:ext cx="305911" cy="68579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 flipV="1">
                    <a:off x="7056120" y="3977640"/>
                    <a:ext cx="701040" cy="27432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7757160" y="3977640"/>
                    <a:ext cx="655320" cy="24384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flipV="1">
                    <a:off x="8397240" y="4015740"/>
                    <a:ext cx="667305" cy="19050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" name="Group 68"/>
            <p:cNvGrpSpPr/>
            <p:nvPr/>
          </p:nvGrpSpPr>
          <p:grpSpPr>
            <a:xfrm>
              <a:off x="6562800" y="2082296"/>
              <a:ext cx="2727960" cy="2392680"/>
              <a:chOff x="6202685" y="3154680"/>
              <a:chExt cx="2727960" cy="2392680"/>
            </a:xfrm>
          </p:grpSpPr>
          <p:grpSp>
            <p:nvGrpSpPr>
              <p:cNvPr id="10" name="Group 65"/>
              <p:cNvGrpSpPr/>
              <p:nvPr/>
            </p:nvGrpSpPr>
            <p:grpSpPr>
              <a:xfrm>
                <a:off x="6202685" y="3154680"/>
                <a:ext cx="2727960" cy="2392680"/>
                <a:chOff x="6202685" y="3154680"/>
                <a:chExt cx="2727960" cy="2392680"/>
              </a:xfrm>
            </p:grpSpPr>
            <p:grpSp>
              <p:nvGrpSpPr>
                <p:cNvPr id="11" name="Group 47"/>
                <p:cNvGrpSpPr/>
                <p:nvPr/>
              </p:nvGrpSpPr>
              <p:grpSpPr>
                <a:xfrm rot="5400000">
                  <a:off x="6370325" y="2987040"/>
                  <a:ext cx="2392680" cy="2727960"/>
                  <a:chOff x="5593080" y="2849879"/>
                  <a:chExt cx="3139440" cy="3139440"/>
                </a:xfrm>
              </p:grpSpPr>
              <p:sp>
                <p:nvSpPr>
                  <p:cNvPr id="27" name="Arc 26"/>
                  <p:cNvSpPr/>
                  <p:nvPr/>
                </p:nvSpPr>
                <p:spPr>
                  <a:xfrm>
                    <a:off x="5775959" y="2849879"/>
                    <a:ext cx="2956560" cy="3139440"/>
                  </a:xfrm>
                  <a:prstGeom prst="arc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Arc 27"/>
                  <p:cNvSpPr/>
                  <p:nvPr/>
                </p:nvSpPr>
                <p:spPr>
                  <a:xfrm rot="5400000">
                    <a:off x="5684520" y="2849880"/>
                    <a:ext cx="2956560" cy="3139440"/>
                  </a:xfrm>
                  <a:prstGeom prst="arc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8501736" y="4219299"/>
                  <a:ext cx="220983" cy="63682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" name="Group 56"/>
                <p:cNvGrpSpPr/>
                <p:nvPr/>
              </p:nvGrpSpPr>
              <p:grpSpPr>
                <a:xfrm rot="476808">
                  <a:off x="6962397" y="4368363"/>
                  <a:ext cx="1349564" cy="356053"/>
                  <a:chOff x="6882943" y="4596963"/>
                  <a:chExt cx="1349564" cy="356053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 rot="21184111" flipV="1">
                    <a:off x="6882943" y="4678696"/>
                    <a:ext cx="701040" cy="27432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rot="21184111">
                    <a:off x="7577187" y="4596963"/>
                    <a:ext cx="655320" cy="24384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Straight Connector 23"/>
                <p:cNvCxnSpPr/>
                <p:nvPr/>
              </p:nvCxnSpPr>
              <p:spPr>
                <a:xfrm rot="10800000">
                  <a:off x="6282134" y="4373880"/>
                  <a:ext cx="716282" cy="30480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6675120" y="4648200"/>
                <a:ext cx="1981200" cy="57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coherence</a:t>
                </a:r>
                <a:endParaRPr lang="en-US" sz="3200" dirty="0" smtClean="0"/>
              </a:p>
            </p:txBody>
          </p:sp>
        </p:grpSp>
        <p:pic>
          <p:nvPicPr>
            <p:cNvPr id="30" name="Picture 29" descr="resonator_crop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2B1114"/>
                </a:clrFrom>
                <a:clrTo>
                  <a:srgbClr val="2B1114">
                    <a:alpha val="0"/>
                  </a:srgbClr>
                </a:clrTo>
              </a:clrChange>
              <a:lum contrast="30000"/>
            </a:blip>
            <a:stretch>
              <a:fillRect/>
            </a:stretch>
          </p:blipFill>
          <p:spPr>
            <a:xfrm rot="5400000">
              <a:off x="6967300" y="2286826"/>
              <a:ext cx="507247" cy="489398"/>
            </a:xfrm>
            <a:prstGeom prst="rect">
              <a:avLst/>
            </a:prstGeom>
            <a:effectLst>
              <a:outerShdw blurRad="50800" dist="50800" sx="1000" sy="1000" algn="ctr" rotWithShape="0">
                <a:srgbClr val="000000"/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 bwMode="auto">
          <a:xfrm>
            <a:off x="3383280" y="2804160"/>
            <a:ext cx="3566160" cy="381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2" charset="0"/>
            </a:endParaRPr>
          </a:p>
        </p:txBody>
      </p:sp>
      <p:grpSp>
        <p:nvGrpSpPr>
          <p:cNvPr id="3" name="Group 71"/>
          <p:cNvGrpSpPr/>
          <p:nvPr/>
        </p:nvGrpSpPr>
        <p:grpSpPr>
          <a:xfrm>
            <a:off x="0" y="4289238"/>
            <a:ext cx="6425720" cy="2318386"/>
            <a:chOff x="-238536" y="4289238"/>
            <a:chExt cx="6425720" cy="2318386"/>
          </a:xfrm>
        </p:grpSpPr>
        <p:grpSp>
          <p:nvGrpSpPr>
            <p:cNvPr id="4" name="Group 61"/>
            <p:cNvGrpSpPr/>
            <p:nvPr/>
          </p:nvGrpSpPr>
          <p:grpSpPr>
            <a:xfrm>
              <a:off x="-238536" y="4289238"/>
              <a:ext cx="6425720" cy="2318386"/>
              <a:chOff x="-238536" y="4289238"/>
              <a:chExt cx="6425720" cy="2318386"/>
            </a:xfrm>
          </p:grpSpPr>
          <p:pic>
            <p:nvPicPr>
              <p:cNvPr id="5" name="Picture 4" descr="rotate ring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3644732" y="3923549"/>
                <a:ext cx="1965795" cy="284081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perspectiveRight"/>
                <a:lightRig rig="threePt" dir="t"/>
              </a:scene3d>
            </p:spPr>
          </p:pic>
          <p:grpSp>
            <p:nvGrpSpPr>
              <p:cNvPr id="7" name="Group 26"/>
              <p:cNvGrpSpPr/>
              <p:nvPr/>
            </p:nvGrpSpPr>
            <p:grpSpPr>
              <a:xfrm>
                <a:off x="2925883" y="4519068"/>
                <a:ext cx="315902" cy="1457664"/>
                <a:chOff x="7086951" y="1919365"/>
                <a:chExt cx="72713" cy="1010218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6619088" y="2427514"/>
                  <a:ext cx="1001088" cy="305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7086951" y="1919365"/>
                  <a:ext cx="72713" cy="179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1696944" y="4289238"/>
                <a:ext cx="1336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~3.5 </a:t>
                </a:r>
                <a:r>
                  <a:rPr lang="el-GR" sz="2400" dirty="0" smtClean="0">
                    <a:latin typeface="Calibri"/>
                  </a:rPr>
                  <a:t>μ</a:t>
                </a:r>
                <a:r>
                  <a:rPr lang="en-US" sz="2400" dirty="0" smtClean="0"/>
                  <a:t>m</a:t>
                </a:r>
              </a:p>
            </p:txBody>
          </p:sp>
          <p:sp>
            <p:nvSpPr>
              <p:cNvPr id="35" name="Text Box 37"/>
              <p:cNvSpPr txBox="1">
                <a:spLocks noChangeArrowheads="1"/>
              </p:cNvSpPr>
              <p:nvPr/>
            </p:nvSpPr>
            <p:spPr bwMode="auto">
              <a:xfrm>
                <a:off x="5468530" y="6269070"/>
                <a:ext cx="71865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[HP]</a:t>
                </a:r>
                <a:endParaRPr lang="en-US" sz="16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-238536" y="4849602"/>
                <a:ext cx="33262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Ring Resonator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800" dirty="0" smtClean="0"/>
                  <a:t> Wavelength Magnet</a:t>
                </a:r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H="1">
              <a:off x="2906022" y="5970184"/>
              <a:ext cx="315902" cy="25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04800"/>
            <a:ext cx="8080375" cy="685800"/>
          </a:xfrm>
        </p:spPr>
        <p:txBody>
          <a:bodyPr/>
          <a:lstStyle/>
          <a:p>
            <a:r>
              <a:rPr lang="en-US" dirty="0" smtClean="0"/>
              <a:t>Si Photonics: How it works</a:t>
            </a:r>
            <a:endParaRPr lang="en-US" dirty="0"/>
          </a:p>
        </p:txBody>
      </p:sp>
      <p:grpSp>
        <p:nvGrpSpPr>
          <p:cNvPr id="9" name="Group 60"/>
          <p:cNvGrpSpPr/>
          <p:nvPr/>
        </p:nvGrpSpPr>
        <p:grpSpPr>
          <a:xfrm>
            <a:off x="4701258" y="2230326"/>
            <a:ext cx="5516166" cy="2515393"/>
            <a:chOff x="4462722" y="2230326"/>
            <a:chExt cx="5516166" cy="2515393"/>
          </a:xfrm>
        </p:grpSpPr>
        <p:pic>
          <p:nvPicPr>
            <p:cNvPr id="6" name="Picture 35" descr="D49RIBV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2722" y="2893993"/>
              <a:ext cx="2101850" cy="15557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8" name="Text Box 37"/>
            <p:cNvSpPr txBox="1">
              <a:spLocks noChangeArrowheads="1"/>
            </p:cNvSpPr>
            <p:nvPr/>
          </p:nvSpPr>
          <p:spPr bwMode="auto">
            <a:xfrm>
              <a:off x="6019573" y="4407165"/>
              <a:ext cx="9969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[Intel]</a:t>
              </a:r>
            </a:p>
          </p:txBody>
        </p:sp>
        <p:grpSp>
          <p:nvGrpSpPr>
            <p:cNvPr id="10" name="Group 25"/>
            <p:cNvGrpSpPr/>
            <p:nvPr/>
          </p:nvGrpSpPr>
          <p:grpSpPr>
            <a:xfrm>
              <a:off x="5220876" y="2617294"/>
              <a:ext cx="400045" cy="228604"/>
              <a:chOff x="7227096" y="1645133"/>
              <a:chExt cx="400045" cy="228604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7248698" y="1778924"/>
                <a:ext cx="35701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7516413" y="1753480"/>
                <a:ext cx="219076" cy="238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7118749" y="1763008"/>
                <a:ext cx="219076" cy="238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5109407" y="2230326"/>
              <a:ext cx="1060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0.5 </a:t>
              </a:r>
              <a:r>
                <a:rPr lang="el-GR" sz="2400" dirty="0" smtClean="0">
                  <a:latin typeface="Calibri"/>
                </a:rPr>
                <a:t>μ</a:t>
              </a:r>
              <a:r>
                <a:rPr lang="en-US" sz="2400" dirty="0" smtClean="0"/>
                <a:t>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52592" y="2775637"/>
              <a:ext cx="33262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Waveguide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/>
                <a:t> Optical Wire</a:t>
              </a:r>
            </a:p>
          </p:txBody>
        </p:sp>
      </p:grpSp>
      <p:pic>
        <p:nvPicPr>
          <p:cNvPr id="40" name="Picture 39" descr="laser.jpg"/>
          <p:cNvPicPr>
            <a:picLocks noChangeAspect="1"/>
          </p:cNvPicPr>
          <p:nvPr/>
        </p:nvPicPr>
        <p:blipFill>
          <a:blip r:embed="rId6" cstate="print"/>
          <a:srcRect r="12825" b="8006"/>
          <a:stretch>
            <a:fillRect/>
          </a:stretch>
        </p:blipFill>
        <p:spPr>
          <a:xfrm flipH="1">
            <a:off x="3459480" y="1136726"/>
            <a:ext cx="1391998" cy="15607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41" name="TextBox 40"/>
          <p:cNvSpPr txBox="1"/>
          <p:nvPr/>
        </p:nvSpPr>
        <p:spPr>
          <a:xfrm>
            <a:off x="463823" y="1221276"/>
            <a:ext cx="2855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Laser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Off-Chip Power</a:t>
            </a:r>
          </a:p>
          <a:p>
            <a:endParaRPr lang="en-US" sz="2800" dirty="0" smtClean="0"/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4806580" y="1568524"/>
            <a:ext cx="12039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[Koch ‘07]</a:t>
            </a:r>
            <a:endParaRPr lang="en-US" sz="1600" dirty="0"/>
          </a:p>
        </p:txBody>
      </p:sp>
      <p:sp>
        <p:nvSpPr>
          <p:cNvPr id="44" name="Block Arc 43"/>
          <p:cNvSpPr/>
          <p:nvPr/>
        </p:nvSpPr>
        <p:spPr>
          <a:xfrm rot="1799477">
            <a:off x="3022698" y="2247708"/>
            <a:ext cx="3458213" cy="1066315"/>
          </a:xfrm>
          <a:prstGeom prst="blockArc">
            <a:avLst>
              <a:gd name="adj1" fmla="val 14732714"/>
              <a:gd name="adj2" fmla="val 20257519"/>
              <a:gd name="adj3" fmla="val 1924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4678013" y="2279373"/>
            <a:ext cx="1166192" cy="2769704"/>
          </a:xfrm>
          <a:custGeom>
            <a:avLst/>
            <a:gdLst>
              <a:gd name="connsiteX0" fmla="*/ 0 w 1166192"/>
              <a:gd name="connsiteY0" fmla="*/ 0 h 2769704"/>
              <a:gd name="connsiteX1" fmla="*/ 742122 w 1166192"/>
              <a:gd name="connsiteY1" fmla="*/ 477078 h 2769704"/>
              <a:gd name="connsiteX2" fmla="*/ 967409 w 1166192"/>
              <a:gd name="connsiteY2" fmla="*/ 1007165 h 2769704"/>
              <a:gd name="connsiteX3" fmla="*/ 1166192 w 1166192"/>
              <a:gd name="connsiteY3" fmla="*/ 2769704 h 2769704"/>
              <a:gd name="connsiteX4" fmla="*/ 1166192 w 1166192"/>
              <a:gd name="connsiteY4" fmla="*/ 2769704 h 276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192" h="2769704">
                <a:moveTo>
                  <a:pt x="0" y="0"/>
                </a:moveTo>
                <a:cubicBezTo>
                  <a:pt x="290443" y="154608"/>
                  <a:pt x="580887" y="309217"/>
                  <a:pt x="742122" y="477078"/>
                </a:cubicBezTo>
                <a:cubicBezTo>
                  <a:pt x="903357" y="644939"/>
                  <a:pt x="896731" y="625061"/>
                  <a:pt x="967409" y="1007165"/>
                </a:cubicBezTo>
                <a:cubicBezTo>
                  <a:pt x="1038087" y="1389269"/>
                  <a:pt x="1166192" y="2769704"/>
                  <a:pt x="1166192" y="2769704"/>
                </a:cubicBezTo>
                <a:lnTo>
                  <a:pt x="1166192" y="2769704"/>
                </a:lnTo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830414" y="2246244"/>
            <a:ext cx="1166192" cy="2769704"/>
          </a:xfrm>
          <a:custGeom>
            <a:avLst/>
            <a:gdLst>
              <a:gd name="connsiteX0" fmla="*/ 0 w 1166192"/>
              <a:gd name="connsiteY0" fmla="*/ 0 h 2769704"/>
              <a:gd name="connsiteX1" fmla="*/ 742122 w 1166192"/>
              <a:gd name="connsiteY1" fmla="*/ 477078 h 2769704"/>
              <a:gd name="connsiteX2" fmla="*/ 967409 w 1166192"/>
              <a:gd name="connsiteY2" fmla="*/ 1007165 h 2769704"/>
              <a:gd name="connsiteX3" fmla="*/ 1166192 w 1166192"/>
              <a:gd name="connsiteY3" fmla="*/ 2769704 h 2769704"/>
              <a:gd name="connsiteX4" fmla="*/ 1166192 w 1166192"/>
              <a:gd name="connsiteY4" fmla="*/ 2769704 h 276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192" h="2769704">
                <a:moveTo>
                  <a:pt x="0" y="0"/>
                </a:moveTo>
                <a:cubicBezTo>
                  <a:pt x="290443" y="154608"/>
                  <a:pt x="580887" y="309217"/>
                  <a:pt x="742122" y="477078"/>
                </a:cubicBezTo>
                <a:cubicBezTo>
                  <a:pt x="903357" y="644939"/>
                  <a:pt x="896731" y="625061"/>
                  <a:pt x="967409" y="1007165"/>
                </a:cubicBezTo>
                <a:cubicBezTo>
                  <a:pt x="1038087" y="1389269"/>
                  <a:pt x="1166192" y="2769704"/>
                  <a:pt x="1166192" y="2769704"/>
                </a:cubicBezTo>
                <a:lnTo>
                  <a:pt x="1166192" y="2769704"/>
                </a:lnTo>
              </a:path>
            </a:pathLst>
          </a:custGeo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748153" y="5035826"/>
            <a:ext cx="2069548" cy="786296"/>
          </a:xfrm>
          <a:custGeom>
            <a:avLst/>
            <a:gdLst>
              <a:gd name="connsiteX0" fmla="*/ 2069548 w 2069548"/>
              <a:gd name="connsiteY0" fmla="*/ 0 h 786296"/>
              <a:gd name="connsiteX1" fmla="*/ 1870765 w 2069548"/>
              <a:gd name="connsiteY1" fmla="*/ 357809 h 786296"/>
              <a:gd name="connsiteX2" fmla="*/ 1446696 w 2069548"/>
              <a:gd name="connsiteY2" fmla="*/ 702365 h 786296"/>
              <a:gd name="connsiteX3" fmla="*/ 717826 w 2069548"/>
              <a:gd name="connsiteY3" fmla="*/ 742122 h 786296"/>
              <a:gd name="connsiteX4" fmla="*/ 108226 w 2069548"/>
              <a:gd name="connsiteY4" fmla="*/ 437322 h 786296"/>
              <a:gd name="connsiteX5" fmla="*/ 68470 w 2069548"/>
              <a:gd name="connsiteY5" fmla="*/ 92765 h 786296"/>
              <a:gd name="connsiteX6" fmla="*/ 68470 w 2069548"/>
              <a:gd name="connsiteY6" fmla="*/ 92765 h 7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9548" h="786296">
                <a:moveTo>
                  <a:pt x="2069548" y="0"/>
                </a:moveTo>
                <a:cubicBezTo>
                  <a:pt x="2022061" y="120374"/>
                  <a:pt x="1974574" y="240748"/>
                  <a:pt x="1870765" y="357809"/>
                </a:cubicBezTo>
                <a:cubicBezTo>
                  <a:pt x="1766956" y="474870"/>
                  <a:pt x="1638852" y="638313"/>
                  <a:pt x="1446696" y="702365"/>
                </a:cubicBezTo>
                <a:cubicBezTo>
                  <a:pt x="1254540" y="766417"/>
                  <a:pt x="940904" y="786296"/>
                  <a:pt x="717826" y="742122"/>
                </a:cubicBezTo>
                <a:cubicBezTo>
                  <a:pt x="494748" y="697948"/>
                  <a:pt x="216452" y="545548"/>
                  <a:pt x="108226" y="437322"/>
                </a:cubicBezTo>
                <a:cubicBezTo>
                  <a:pt x="0" y="329096"/>
                  <a:pt x="68470" y="92765"/>
                  <a:pt x="68470" y="92765"/>
                </a:cubicBezTo>
                <a:lnTo>
                  <a:pt x="68470" y="92765"/>
                </a:lnTo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3803371" y="4609548"/>
            <a:ext cx="1791252" cy="837095"/>
          </a:xfrm>
          <a:custGeom>
            <a:avLst/>
            <a:gdLst>
              <a:gd name="connsiteX0" fmla="*/ 0 w 1791252"/>
              <a:gd name="connsiteY0" fmla="*/ 519043 h 837095"/>
              <a:gd name="connsiteX1" fmla="*/ 159026 w 1791252"/>
              <a:gd name="connsiteY1" fmla="*/ 227495 h 837095"/>
              <a:gd name="connsiteX2" fmla="*/ 675860 w 1791252"/>
              <a:gd name="connsiteY2" fmla="*/ 28713 h 837095"/>
              <a:gd name="connsiteX3" fmla="*/ 1245704 w 1791252"/>
              <a:gd name="connsiteY3" fmla="*/ 55217 h 837095"/>
              <a:gd name="connsiteX4" fmla="*/ 1590260 w 1791252"/>
              <a:gd name="connsiteY4" fmla="*/ 280504 h 837095"/>
              <a:gd name="connsiteX5" fmla="*/ 1762539 w 1791252"/>
              <a:gd name="connsiteY5" fmla="*/ 611808 h 837095"/>
              <a:gd name="connsiteX6" fmla="*/ 1762539 w 1791252"/>
              <a:gd name="connsiteY6" fmla="*/ 837095 h 837095"/>
              <a:gd name="connsiteX7" fmla="*/ 1762539 w 1791252"/>
              <a:gd name="connsiteY7" fmla="*/ 837095 h 837095"/>
              <a:gd name="connsiteX8" fmla="*/ 1762539 w 1791252"/>
              <a:gd name="connsiteY8" fmla="*/ 837095 h 837095"/>
              <a:gd name="connsiteX9" fmla="*/ 1762539 w 1791252"/>
              <a:gd name="connsiteY9" fmla="*/ 823843 h 83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1252" h="837095">
                <a:moveTo>
                  <a:pt x="0" y="519043"/>
                </a:moveTo>
                <a:cubicBezTo>
                  <a:pt x="23191" y="414130"/>
                  <a:pt x="46383" y="309217"/>
                  <a:pt x="159026" y="227495"/>
                </a:cubicBezTo>
                <a:cubicBezTo>
                  <a:pt x="271669" y="145773"/>
                  <a:pt x="494747" y="57426"/>
                  <a:pt x="675860" y="28713"/>
                </a:cubicBezTo>
                <a:cubicBezTo>
                  <a:pt x="856973" y="0"/>
                  <a:pt x="1093304" y="13252"/>
                  <a:pt x="1245704" y="55217"/>
                </a:cubicBezTo>
                <a:cubicBezTo>
                  <a:pt x="1398104" y="97182"/>
                  <a:pt x="1504121" y="187739"/>
                  <a:pt x="1590260" y="280504"/>
                </a:cubicBezTo>
                <a:cubicBezTo>
                  <a:pt x="1676399" y="373269"/>
                  <a:pt x="1733826" y="519043"/>
                  <a:pt x="1762539" y="611808"/>
                </a:cubicBezTo>
                <a:cubicBezTo>
                  <a:pt x="1791252" y="704573"/>
                  <a:pt x="1762539" y="837095"/>
                  <a:pt x="1762539" y="837095"/>
                </a:cubicBezTo>
                <a:lnTo>
                  <a:pt x="1762539" y="837095"/>
                </a:lnTo>
                <a:lnTo>
                  <a:pt x="1762539" y="837095"/>
                </a:lnTo>
                <a:lnTo>
                  <a:pt x="1762539" y="823843"/>
                </a:lnTo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stCxn id="48" idx="3"/>
          </p:cNvCxnSpPr>
          <p:nvPr/>
        </p:nvCxnSpPr>
        <p:spPr>
          <a:xfrm>
            <a:off x="5844205" y="5049077"/>
            <a:ext cx="92766" cy="1179445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996605" y="5029199"/>
            <a:ext cx="92766" cy="1179445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240694" y="5009322"/>
            <a:ext cx="100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OFF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53944" y="5022573"/>
            <a:ext cx="79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ON</a:t>
            </a:r>
          </a:p>
        </p:txBody>
      </p:sp>
      <p:sp>
        <p:nvSpPr>
          <p:cNvPr id="57" name="Freeform 56"/>
          <p:cNvSpPr/>
          <p:nvPr/>
        </p:nvSpPr>
        <p:spPr>
          <a:xfrm rot="17339084">
            <a:off x="4985420" y="5990289"/>
            <a:ext cx="606241" cy="206973"/>
          </a:xfrm>
          <a:custGeom>
            <a:avLst/>
            <a:gdLst>
              <a:gd name="connsiteX0" fmla="*/ 2069548 w 2069548"/>
              <a:gd name="connsiteY0" fmla="*/ 0 h 786296"/>
              <a:gd name="connsiteX1" fmla="*/ 1870765 w 2069548"/>
              <a:gd name="connsiteY1" fmla="*/ 357809 h 786296"/>
              <a:gd name="connsiteX2" fmla="*/ 1446696 w 2069548"/>
              <a:gd name="connsiteY2" fmla="*/ 702365 h 786296"/>
              <a:gd name="connsiteX3" fmla="*/ 717826 w 2069548"/>
              <a:gd name="connsiteY3" fmla="*/ 742122 h 786296"/>
              <a:gd name="connsiteX4" fmla="*/ 108226 w 2069548"/>
              <a:gd name="connsiteY4" fmla="*/ 437322 h 786296"/>
              <a:gd name="connsiteX5" fmla="*/ 68470 w 2069548"/>
              <a:gd name="connsiteY5" fmla="*/ 92765 h 786296"/>
              <a:gd name="connsiteX6" fmla="*/ 68470 w 2069548"/>
              <a:gd name="connsiteY6" fmla="*/ 92765 h 786296"/>
              <a:gd name="connsiteX0" fmla="*/ 2069548 w 2069548"/>
              <a:gd name="connsiteY0" fmla="*/ 54861 h 868338"/>
              <a:gd name="connsiteX1" fmla="*/ 1870765 w 2069548"/>
              <a:gd name="connsiteY1" fmla="*/ 412670 h 868338"/>
              <a:gd name="connsiteX2" fmla="*/ 1254967 w 2069548"/>
              <a:gd name="connsiteY2" fmla="*/ 64052 h 868338"/>
              <a:gd name="connsiteX3" fmla="*/ 717826 w 2069548"/>
              <a:gd name="connsiteY3" fmla="*/ 796983 h 868338"/>
              <a:gd name="connsiteX4" fmla="*/ 108226 w 2069548"/>
              <a:gd name="connsiteY4" fmla="*/ 492183 h 868338"/>
              <a:gd name="connsiteX5" fmla="*/ 68470 w 2069548"/>
              <a:gd name="connsiteY5" fmla="*/ 147626 h 868338"/>
              <a:gd name="connsiteX6" fmla="*/ 68470 w 2069548"/>
              <a:gd name="connsiteY6" fmla="*/ 147626 h 868338"/>
              <a:gd name="connsiteX0" fmla="*/ 2069548 w 2069548"/>
              <a:gd name="connsiteY0" fmla="*/ 54861 h 868338"/>
              <a:gd name="connsiteX1" fmla="*/ 1870765 w 2069548"/>
              <a:gd name="connsiteY1" fmla="*/ 412670 h 868338"/>
              <a:gd name="connsiteX2" fmla="*/ 1254967 w 2069548"/>
              <a:gd name="connsiteY2" fmla="*/ 64052 h 868338"/>
              <a:gd name="connsiteX3" fmla="*/ 717826 w 2069548"/>
              <a:gd name="connsiteY3" fmla="*/ 796983 h 868338"/>
              <a:gd name="connsiteX4" fmla="*/ 108226 w 2069548"/>
              <a:gd name="connsiteY4" fmla="*/ 492183 h 868338"/>
              <a:gd name="connsiteX5" fmla="*/ 68470 w 2069548"/>
              <a:gd name="connsiteY5" fmla="*/ 147626 h 868338"/>
              <a:gd name="connsiteX0" fmla="*/ 2001078 w 2001078"/>
              <a:gd name="connsiteY0" fmla="*/ 54861 h 810912"/>
              <a:gd name="connsiteX1" fmla="*/ 1802295 w 2001078"/>
              <a:gd name="connsiteY1" fmla="*/ 412670 h 810912"/>
              <a:gd name="connsiteX2" fmla="*/ 1186497 w 2001078"/>
              <a:gd name="connsiteY2" fmla="*/ 64052 h 810912"/>
              <a:gd name="connsiteX3" fmla="*/ 649356 w 2001078"/>
              <a:gd name="connsiteY3" fmla="*/ 796983 h 810912"/>
              <a:gd name="connsiteX4" fmla="*/ 0 w 2001078"/>
              <a:gd name="connsiteY4" fmla="*/ 147626 h 810912"/>
              <a:gd name="connsiteX0" fmla="*/ 1351722 w 1351722"/>
              <a:gd name="connsiteY0" fmla="*/ 54861 h 796983"/>
              <a:gd name="connsiteX1" fmla="*/ 1152939 w 1351722"/>
              <a:gd name="connsiteY1" fmla="*/ 412670 h 796983"/>
              <a:gd name="connsiteX2" fmla="*/ 537141 w 1351722"/>
              <a:gd name="connsiteY2" fmla="*/ 64052 h 796983"/>
              <a:gd name="connsiteX3" fmla="*/ 0 w 1351722"/>
              <a:gd name="connsiteY3" fmla="*/ 796983 h 796983"/>
              <a:gd name="connsiteX0" fmla="*/ 1159993 w 1159993"/>
              <a:gd name="connsiteY0" fmla="*/ 0 h 359341"/>
              <a:gd name="connsiteX1" fmla="*/ 961210 w 1159993"/>
              <a:gd name="connsiteY1" fmla="*/ 357809 h 359341"/>
              <a:gd name="connsiteX2" fmla="*/ 345412 w 1159993"/>
              <a:gd name="connsiteY2" fmla="*/ 9191 h 359341"/>
              <a:gd name="connsiteX3" fmla="*/ 0 w 1159993"/>
              <a:gd name="connsiteY3" fmla="*/ 343916 h 359341"/>
              <a:gd name="connsiteX0" fmla="*/ 1159993 w 1159993"/>
              <a:gd name="connsiteY0" fmla="*/ 0 h 366715"/>
              <a:gd name="connsiteX1" fmla="*/ 961210 w 1159993"/>
              <a:gd name="connsiteY1" fmla="*/ 357809 h 366715"/>
              <a:gd name="connsiteX2" fmla="*/ 625631 w 1159993"/>
              <a:gd name="connsiteY2" fmla="*/ 53436 h 366715"/>
              <a:gd name="connsiteX3" fmla="*/ 0 w 1159993"/>
              <a:gd name="connsiteY3" fmla="*/ 343916 h 366715"/>
              <a:gd name="connsiteX0" fmla="*/ 820780 w 820780"/>
              <a:gd name="connsiteY0" fmla="*/ 0 h 388161"/>
              <a:gd name="connsiteX1" fmla="*/ 621997 w 820780"/>
              <a:gd name="connsiteY1" fmla="*/ 357809 h 388161"/>
              <a:gd name="connsiteX2" fmla="*/ 286418 w 820780"/>
              <a:gd name="connsiteY2" fmla="*/ 53436 h 388161"/>
              <a:gd name="connsiteX3" fmla="*/ 0 w 820780"/>
              <a:gd name="connsiteY3" fmla="*/ 388161 h 388161"/>
              <a:gd name="connsiteX0" fmla="*/ 820780 w 820780"/>
              <a:gd name="connsiteY0" fmla="*/ 0 h 388161"/>
              <a:gd name="connsiteX1" fmla="*/ 621997 w 820780"/>
              <a:gd name="connsiteY1" fmla="*/ 357809 h 388161"/>
              <a:gd name="connsiteX2" fmla="*/ 286418 w 820780"/>
              <a:gd name="connsiteY2" fmla="*/ 53436 h 388161"/>
              <a:gd name="connsiteX3" fmla="*/ 0 w 820780"/>
              <a:gd name="connsiteY3" fmla="*/ 388161 h 388161"/>
              <a:gd name="connsiteX0" fmla="*/ 820780 w 820780"/>
              <a:gd name="connsiteY0" fmla="*/ 22665 h 410826"/>
              <a:gd name="connsiteX1" fmla="*/ 621997 w 820780"/>
              <a:gd name="connsiteY1" fmla="*/ 380474 h 410826"/>
              <a:gd name="connsiteX2" fmla="*/ 362766 w 820780"/>
              <a:gd name="connsiteY2" fmla="*/ 5059 h 410826"/>
              <a:gd name="connsiteX3" fmla="*/ 0 w 820780"/>
              <a:gd name="connsiteY3" fmla="*/ 410826 h 410826"/>
              <a:gd name="connsiteX0" fmla="*/ 820780 w 820780"/>
              <a:gd name="connsiteY0" fmla="*/ 44384 h 432545"/>
              <a:gd name="connsiteX1" fmla="*/ 592763 w 820780"/>
              <a:gd name="connsiteY1" fmla="*/ 271879 h 432545"/>
              <a:gd name="connsiteX2" fmla="*/ 362766 w 820780"/>
              <a:gd name="connsiteY2" fmla="*/ 26778 h 432545"/>
              <a:gd name="connsiteX3" fmla="*/ 0 w 820780"/>
              <a:gd name="connsiteY3" fmla="*/ 432545 h 432545"/>
              <a:gd name="connsiteX0" fmla="*/ 820780 w 820780"/>
              <a:gd name="connsiteY0" fmla="*/ 6896 h 395057"/>
              <a:gd name="connsiteX1" fmla="*/ 592763 w 820780"/>
              <a:gd name="connsiteY1" fmla="*/ 234391 h 395057"/>
              <a:gd name="connsiteX2" fmla="*/ 344469 w 820780"/>
              <a:gd name="connsiteY2" fmla="*/ 26778 h 395057"/>
              <a:gd name="connsiteX3" fmla="*/ 0 w 820780"/>
              <a:gd name="connsiteY3" fmla="*/ 395057 h 395057"/>
              <a:gd name="connsiteX0" fmla="*/ 588941 w 588941"/>
              <a:gd name="connsiteY0" fmla="*/ 0 h 246015"/>
              <a:gd name="connsiteX1" fmla="*/ 360924 w 588941"/>
              <a:gd name="connsiteY1" fmla="*/ 227495 h 246015"/>
              <a:gd name="connsiteX2" fmla="*/ 112630 w 588941"/>
              <a:gd name="connsiteY2" fmla="*/ 19882 h 246015"/>
              <a:gd name="connsiteX3" fmla="*/ 0 w 588941"/>
              <a:gd name="connsiteY3" fmla="*/ 246015 h 246015"/>
              <a:gd name="connsiteX0" fmla="*/ 648780 w 648780"/>
              <a:gd name="connsiteY0" fmla="*/ 0 h 246015"/>
              <a:gd name="connsiteX1" fmla="*/ 420763 w 648780"/>
              <a:gd name="connsiteY1" fmla="*/ 227495 h 246015"/>
              <a:gd name="connsiteX2" fmla="*/ 172469 w 648780"/>
              <a:gd name="connsiteY2" fmla="*/ 19882 h 246015"/>
              <a:gd name="connsiteX3" fmla="*/ 59839 w 648780"/>
              <a:gd name="connsiteY3" fmla="*/ 246015 h 246015"/>
              <a:gd name="connsiteX0" fmla="*/ 588941 w 588941"/>
              <a:gd name="connsiteY0" fmla="*/ 0 h 246015"/>
              <a:gd name="connsiteX1" fmla="*/ 360924 w 588941"/>
              <a:gd name="connsiteY1" fmla="*/ 227495 h 246015"/>
              <a:gd name="connsiteX2" fmla="*/ 112630 w 588941"/>
              <a:gd name="connsiteY2" fmla="*/ 19882 h 246015"/>
              <a:gd name="connsiteX3" fmla="*/ 0 w 588941"/>
              <a:gd name="connsiteY3" fmla="*/ 246015 h 246015"/>
              <a:gd name="connsiteX0" fmla="*/ 789432 w 789432"/>
              <a:gd name="connsiteY0" fmla="*/ 0 h 252602"/>
              <a:gd name="connsiteX1" fmla="*/ 561415 w 789432"/>
              <a:gd name="connsiteY1" fmla="*/ 227495 h 252602"/>
              <a:gd name="connsiteX2" fmla="*/ 313121 w 789432"/>
              <a:gd name="connsiteY2" fmla="*/ 19882 h 252602"/>
              <a:gd name="connsiteX3" fmla="*/ 0 w 789432"/>
              <a:gd name="connsiteY3" fmla="*/ 252602 h 252602"/>
              <a:gd name="connsiteX0" fmla="*/ 771583 w 771583"/>
              <a:gd name="connsiteY0" fmla="*/ 0 h 230809"/>
              <a:gd name="connsiteX1" fmla="*/ 543566 w 771583"/>
              <a:gd name="connsiteY1" fmla="*/ 227495 h 230809"/>
              <a:gd name="connsiteX2" fmla="*/ 295272 w 771583"/>
              <a:gd name="connsiteY2" fmla="*/ 19882 h 230809"/>
              <a:gd name="connsiteX3" fmla="*/ 0 w 771583"/>
              <a:gd name="connsiteY3" fmla="*/ 168478 h 230809"/>
              <a:gd name="connsiteX0" fmla="*/ 794229 w 794229"/>
              <a:gd name="connsiteY0" fmla="*/ 0 h 312684"/>
              <a:gd name="connsiteX1" fmla="*/ 543566 w 794229"/>
              <a:gd name="connsiteY1" fmla="*/ 297674 h 312684"/>
              <a:gd name="connsiteX2" fmla="*/ 295272 w 794229"/>
              <a:gd name="connsiteY2" fmla="*/ 90061 h 312684"/>
              <a:gd name="connsiteX3" fmla="*/ 0 w 794229"/>
              <a:gd name="connsiteY3" fmla="*/ 238657 h 312684"/>
              <a:gd name="connsiteX0" fmla="*/ 794229 w 794229"/>
              <a:gd name="connsiteY0" fmla="*/ 0 h 238657"/>
              <a:gd name="connsiteX1" fmla="*/ 537873 w 794229"/>
              <a:gd name="connsiteY1" fmla="*/ 190455 h 238657"/>
              <a:gd name="connsiteX2" fmla="*/ 295272 w 794229"/>
              <a:gd name="connsiteY2" fmla="*/ 90061 h 238657"/>
              <a:gd name="connsiteX3" fmla="*/ 0 w 794229"/>
              <a:gd name="connsiteY3" fmla="*/ 238657 h 238657"/>
              <a:gd name="connsiteX0" fmla="*/ 794229 w 794229"/>
              <a:gd name="connsiteY0" fmla="*/ 11247 h 249904"/>
              <a:gd name="connsiteX1" fmla="*/ 537873 w 794229"/>
              <a:gd name="connsiteY1" fmla="*/ 201702 h 249904"/>
              <a:gd name="connsiteX2" fmla="*/ 294377 w 794229"/>
              <a:gd name="connsiteY2" fmla="*/ 8034 h 249904"/>
              <a:gd name="connsiteX3" fmla="*/ 0 w 794229"/>
              <a:gd name="connsiteY3" fmla="*/ 249904 h 249904"/>
              <a:gd name="connsiteX0" fmla="*/ 794229 w 794229"/>
              <a:gd name="connsiteY0" fmla="*/ 11247 h 249904"/>
              <a:gd name="connsiteX1" fmla="*/ 537873 w 794229"/>
              <a:gd name="connsiteY1" fmla="*/ 201702 h 249904"/>
              <a:gd name="connsiteX2" fmla="*/ 294377 w 794229"/>
              <a:gd name="connsiteY2" fmla="*/ 8034 h 249904"/>
              <a:gd name="connsiteX3" fmla="*/ 0 w 794229"/>
              <a:gd name="connsiteY3" fmla="*/ 249904 h 24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229" h="249904">
                <a:moveTo>
                  <a:pt x="794229" y="11247"/>
                </a:moveTo>
                <a:cubicBezTo>
                  <a:pt x="746742" y="131621"/>
                  <a:pt x="621182" y="202238"/>
                  <a:pt x="537873" y="201702"/>
                </a:cubicBezTo>
                <a:cubicBezTo>
                  <a:pt x="454564" y="201167"/>
                  <a:pt x="384023" y="0"/>
                  <a:pt x="294377" y="8034"/>
                </a:cubicBezTo>
                <a:cubicBezTo>
                  <a:pt x="204732" y="16068"/>
                  <a:pt x="103612" y="151368"/>
                  <a:pt x="0" y="249904"/>
                </a:cubicBezTo>
              </a:path>
            </a:pathLst>
          </a:cu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rot="18876719">
            <a:off x="3807762" y="5907213"/>
            <a:ext cx="588941" cy="246015"/>
          </a:xfrm>
          <a:custGeom>
            <a:avLst/>
            <a:gdLst>
              <a:gd name="connsiteX0" fmla="*/ 2069548 w 2069548"/>
              <a:gd name="connsiteY0" fmla="*/ 0 h 786296"/>
              <a:gd name="connsiteX1" fmla="*/ 1870765 w 2069548"/>
              <a:gd name="connsiteY1" fmla="*/ 357809 h 786296"/>
              <a:gd name="connsiteX2" fmla="*/ 1446696 w 2069548"/>
              <a:gd name="connsiteY2" fmla="*/ 702365 h 786296"/>
              <a:gd name="connsiteX3" fmla="*/ 717826 w 2069548"/>
              <a:gd name="connsiteY3" fmla="*/ 742122 h 786296"/>
              <a:gd name="connsiteX4" fmla="*/ 108226 w 2069548"/>
              <a:gd name="connsiteY4" fmla="*/ 437322 h 786296"/>
              <a:gd name="connsiteX5" fmla="*/ 68470 w 2069548"/>
              <a:gd name="connsiteY5" fmla="*/ 92765 h 786296"/>
              <a:gd name="connsiteX6" fmla="*/ 68470 w 2069548"/>
              <a:gd name="connsiteY6" fmla="*/ 92765 h 786296"/>
              <a:gd name="connsiteX0" fmla="*/ 2069548 w 2069548"/>
              <a:gd name="connsiteY0" fmla="*/ 54861 h 868338"/>
              <a:gd name="connsiteX1" fmla="*/ 1870765 w 2069548"/>
              <a:gd name="connsiteY1" fmla="*/ 412670 h 868338"/>
              <a:gd name="connsiteX2" fmla="*/ 1254967 w 2069548"/>
              <a:gd name="connsiteY2" fmla="*/ 64052 h 868338"/>
              <a:gd name="connsiteX3" fmla="*/ 717826 w 2069548"/>
              <a:gd name="connsiteY3" fmla="*/ 796983 h 868338"/>
              <a:gd name="connsiteX4" fmla="*/ 108226 w 2069548"/>
              <a:gd name="connsiteY4" fmla="*/ 492183 h 868338"/>
              <a:gd name="connsiteX5" fmla="*/ 68470 w 2069548"/>
              <a:gd name="connsiteY5" fmla="*/ 147626 h 868338"/>
              <a:gd name="connsiteX6" fmla="*/ 68470 w 2069548"/>
              <a:gd name="connsiteY6" fmla="*/ 147626 h 868338"/>
              <a:gd name="connsiteX0" fmla="*/ 2069548 w 2069548"/>
              <a:gd name="connsiteY0" fmla="*/ 54861 h 868338"/>
              <a:gd name="connsiteX1" fmla="*/ 1870765 w 2069548"/>
              <a:gd name="connsiteY1" fmla="*/ 412670 h 868338"/>
              <a:gd name="connsiteX2" fmla="*/ 1254967 w 2069548"/>
              <a:gd name="connsiteY2" fmla="*/ 64052 h 868338"/>
              <a:gd name="connsiteX3" fmla="*/ 717826 w 2069548"/>
              <a:gd name="connsiteY3" fmla="*/ 796983 h 868338"/>
              <a:gd name="connsiteX4" fmla="*/ 108226 w 2069548"/>
              <a:gd name="connsiteY4" fmla="*/ 492183 h 868338"/>
              <a:gd name="connsiteX5" fmla="*/ 68470 w 2069548"/>
              <a:gd name="connsiteY5" fmla="*/ 147626 h 868338"/>
              <a:gd name="connsiteX0" fmla="*/ 2001078 w 2001078"/>
              <a:gd name="connsiteY0" fmla="*/ 54861 h 810912"/>
              <a:gd name="connsiteX1" fmla="*/ 1802295 w 2001078"/>
              <a:gd name="connsiteY1" fmla="*/ 412670 h 810912"/>
              <a:gd name="connsiteX2" fmla="*/ 1186497 w 2001078"/>
              <a:gd name="connsiteY2" fmla="*/ 64052 h 810912"/>
              <a:gd name="connsiteX3" fmla="*/ 649356 w 2001078"/>
              <a:gd name="connsiteY3" fmla="*/ 796983 h 810912"/>
              <a:gd name="connsiteX4" fmla="*/ 0 w 2001078"/>
              <a:gd name="connsiteY4" fmla="*/ 147626 h 810912"/>
              <a:gd name="connsiteX0" fmla="*/ 1351722 w 1351722"/>
              <a:gd name="connsiteY0" fmla="*/ 54861 h 796983"/>
              <a:gd name="connsiteX1" fmla="*/ 1152939 w 1351722"/>
              <a:gd name="connsiteY1" fmla="*/ 412670 h 796983"/>
              <a:gd name="connsiteX2" fmla="*/ 537141 w 1351722"/>
              <a:gd name="connsiteY2" fmla="*/ 64052 h 796983"/>
              <a:gd name="connsiteX3" fmla="*/ 0 w 1351722"/>
              <a:gd name="connsiteY3" fmla="*/ 796983 h 796983"/>
              <a:gd name="connsiteX0" fmla="*/ 1159993 w 1159993"/>
              <a:gd name="connsiteY0" fmla="*/ 0 h 359341"/>
              <a:gd name="connsiteX1" fmla="*/ 961210 w 1159993"/>
              <a:gd name="connsiteY1" fmla="*/ 357809 h 359341"/>
              <a:gd name="connsiteX2" fmla="*/ 345412 w 1159993"/>
              <a:gd name="connsiteY2" fmla="*/ 9191 h 359341"/>
              <a:gd name="connsiteX3" fmla="*/ 0 w 1159993"/>
              <a:gd name="connsiteY3" fmla="*/ 343916 h 359341"/>
              <a:gd name="connsiteX0" fmla="*/ 1159993 w 1159993"/>
              <a:gd name="connsiteY0" fmla="*/ 0 h 366715"/>
              <a:gd name="connsiteX1" fmla="*/ 961210 w 1159993"/>
              <a:gd name="connsiteY1" fmla="*/ 357809 h 366715"/>
              <a:gd name="connsiteX2" fmla="*/ 625631 w 1159993"/>
              <a:gd name="connsiteY2" fmla="*/ 53436 h 366715"/>
              <a:gd name="connsiteX3" fmla="*/ 0 w 1159993"/>
              <a:gd name="connsiteY3" fmla="*/ 343916 h 366715"/>
              <a:gd name="connsiteX0" fmla="*/ 820780 w 820780"/>
              <a:gd name="connsiteY0" fmla="*/ 0 h 388161"/>
              <a:gd name="connsiteX1" fmla="*/ 621997 w 820780"/>
              <a:gd name="connsiteY1" fmla="*/ 357809 h 388161"/>
              <a:gd name="connsiteX2" fmla="*/ 286418 w 820780"/>
              <a:gd name="connsiteY2" fmla="*/ 53436 h 388161"/>
              <a:gd name="connsiteX3" fmla="*/ 0 w 820780"/>
              <a:gd name="connsiteY3" fmla="*/ 388161 h 388161"/>
              <a:gd name="connsiteX0" fmla="*/ 820780 w 820780"/>
              <a:gd name="connsiteY0" fmla="*/ 0 h 388161"/>
              <a:gd name="connsiteX1" fmla="*/ 621997 w 820780"/>
              <a:gd name="connsiteY1" fmla="*/ 357809 h 388161"/>
              <a:gd name="connsiteX2" fmla="*/ 286418 w 820780"/>
              <a:gd name="connsiteY2" fmla="*/ 53436 h 388161"/>
              <a:gd name="connsiteX3" fmla="*/ 0 w 820780"/>
              <a:gd name="connsiteY3" fmla="*/ 388161 h 388161"/>
              <a:gd name="connsiteX0" fmla="*/ 820780 w 820780"/>
              <a:gd name="connsiteY0" fmla="*/ 22665 h 410826"/>
              <a:gd name="connsiteX1" fmla="*/ 621997 w 820780"/>
              <a:gd name="connsiteY1" fmla="*/ 380474 h 410826"/>
              <a:gd name="connsiteX2" fmla="*/ 362766 w 820780"/>
              <a:gd name="connsiteY2" fmla="*/ 5059 h 410826"/>
              <a:gd name="connsiteX3" fmla="*/ 0 w 820780"/>
              <a:gd name="connsiteY3" fmla="*/ 410826 h 410826"/>
              <a:gd name="connsiteX0" fmla="*/ 820780 w 820780"/>
              <a:gd name="connsiteY0" fmla="*/ 44384 h 432545"/>
              <a:gd name="connsiteX1" fmla="*/ 592763 w 820780"/>
              <a:gd name="connsiteY1" fmla="*/ 271879 h 432545"/>
              <a:gd name="connsiteX2" fmla="*/ 362766 w 820780"/>
              <a:gd name="connsiteY2" fmla="*/ 26778 h 432545"/>
              <a:gd name="connsiteX3" fmla="*/ 0 w 820780"/>
              <a:gd name="connsiteY3" fmla="*/ 432545 h 432545"/>
              <a:gd name="connsiteX0" fmla="*/ 820780 w 820780"/>
              <a:gd name="connsiteY0" fmla="*/ 6896 h 395057"/>
              <a:gd name="connsiteX1" fmla="*/ 592763 w 820780"/>
              <a:gd name="connsiteY1" fmla="*/ 234391 h 395057"/>
              <a:gd name="connsiteX2" fmla="*/ 344469 w 820780"/>
              <a:gd name="connsiteY2" fmla="*/ 26778 h 395057"/>
              <a:gd name="connsiteX3" fmla="*/ 0 w 820780"/>
              <a:gd name="connsiteY3" fmla="*/ 395057 h 395057"/>
              <a:gd name="connsiteX0" fmla="*/ 588941 w 588941"/>
              <a:gd name="connsiteY0" fmla="*/ 0 h 246015"/>
              <a:gd name="connsiteX1" fmla="*/ 360924 w 588941"/>
              <a:gd name="connsiteY1" fmla="*/ 227495 h 246015"/>
              <a:gd name="connsiteX2" fmla="*/ 112630 w 588941"/>
              <a:gd name="connsiteY2" fmla="*/ 19882 h 246015"/>
              <a:gd name="connsiteX3" fmla="*/ 0 w 588941"/>
              <a:gd name="connsiteY3" fmla="*/ 246015 h 246015"/>
              <a:gd name="connsiteX0" fmla="*/ 648780 w 648780"/>
              <a:gd name="connsiteY0" fmla="*/ 0 h 246015"/>
              <a:gd name="connsiteX1" fmla="*/ 420763 w 648780"/>
              <a:gd name="connsiteY1" fmla="*/ 227495 h 246015"/>
              <a:gd name="connsiteX2" fmla="*/ 172469 w 648780"/>
              <a:gd name="connsiteY2" fmla="*/ 19882 h 246015"/>
              <a:gd name="connsiteX3" fmla="*/ 59839 w 648780"/>
              <a:gd name="connsiteY3" fmla="*/ 246015 h 246015"/>
              <a:gd name="connsiteX0" fmla="*/ 588941 w 588941"/>
              <a:gd name="connsiteY0" fmla="*/ 0 h 246015"/>
              <a:gd name="connsiteX1" fmla="*/ 360924 w 588941"/>
              <a:gd name="connsiteY1" fmla="*/ 227495 h 246015"/>
              <a:gd name="connsiteX2" fmla="*/ 112630 w 588941"/>
              <a:gd name="connsiteY2" fmla="*/ 19882 h 246015"/>
              <a:gd name="connsiteX3" fmla="*/ 0 w 588941"/>
              <a:gd name="connsiteY3" fmla="*/ 246015 h 24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41" h="246015">
                <a:moveTo>
                  <a:pt x="588941" y="0"/>
                </a:moveTo>
                <a:cubicBezTo>
                  <a:pt x="541454" y="120374"/>
                  <a:pt x="440309" y="224181"/>
                  <a:pt x="360924" y="227495"/>
                </a:cubicBezTo>
                <a:cubicBezTo>
                  <a:pt x="281539" y="230809"/>
                  <a:pt x="172784" y="16795"/>
                  <a:pt x="112630" y="19882"/>
                </a:cubicBezTo>
                <a:cubicBezTo>
                  <a:pt x="52476" y="22969"/>
                  <a:pt x="23838" y="96941"/>
                  <a:pt x="0" y="246015"/>
                </a:cubicBezTo>
              </a:path>
            </a:pathLst>
          </a:cu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Freeform 71"/>
          <p:cNvSpPr/>
          <p:nvPr/>
        </p:nvSpPr>
        <p:spPr>
          <a:xfrm rot="6270497">
            <a:off x="3964341" y="4207210"/>
            <a:ext cx="606241" cy="206973"/>
          </a:xfrm>
          <a:custGeom>
            <a:avLst/>
            <a:gdLst>
              <a:gd name="connsiteX0" fmla="*/ 2069548 w 2069548"/>
              <a:gd name="connsiteY0" fmla="*/ 0 h 786296"/>
              <a:gd name="connsiteX1" fmla="*/ 1870765 w 2069548"/>
              <a:gd name="connsiteY1" fmla="*/ 357809 h 786296"/>
              <a:gd name="connsiteX2" fmla="*/ 1446696 w 2069548"/>
              <a:gd name="connsiteY2" fmla="*/ 702365 h 786296"/>
              <a:gd name="connsiteX3" fmla="*/ 717826 w 2069548"/>
              <a:gd name="connsiteY3" fmla="*/ 742122 h 786296"/>
              <a:gd name="connsiteX4" fmla="*/ 108226 w 2069548"/>
              <a:gd name="connsiteY4" fmla="*/ 437322 h 786296"/>
              <a:gd name="connsiteX5" fmla="*/ 68470 w 2069548"/>
              <a:gd name="connsiteY5" fmla="*/ 92765 h 786296"/>
              <a:gd name="connsiteX6" fmla="*/ 68470 w 2069548"/>
              <a:gd name="connsiteY6" fmla="*/ 92765 h 786296"/>
              <a:gd name="connsiteX0" fmla="*/ 2069548 w 2069548"/>
              <a:gd name="connsiteY0" fmla="*/ 54861 h 868338"/>
              <a:gd name="connsiteX1" fmla="*/ 1870765 w 2069548"/>
              <a:gd name="connsiteY1" fmla="*/ 412670 h 868338"/>
              <a:gd name="connsiteX2" fmla="*/ 1254967 w 2069548"/>
              <a:gd name="connsiteY2" fmla="*/ 64052 h 868338"/>
              <a:gd name="connsiteX3" fmla="*/ 717826 w 2069548"/>
              <a:gd name="connsiteY3" fmla="*/ 796983 h 868338"/>
              <a:gd name="connsiteX4" fmla="*/ 108226 w 2069548"/>
              <a:gd name="connsiteY4" fmla="*/ 492183 h 868338"/>
              <a:gd name="connsiteX5" fmla="*/ 68470 w 2069548"/>
              <a:gd name="connsiteY5" fmla="*/ 147626 h 868338"/>
              <a:gd name="connsiteX6" fmla="*/ 68470 w 2069548"/>
              <a:gd name="connsiteY6" fmla="*/ 147626 h 868338"/>
              <a:gd name="connsiteX0" fmla="*/ 2069548 w 2069548"/>
              <a:gd name="connsiteY0" fmla="*/ 54861 h 868338"/>
              <a:gd name="connsiteX1" fmla="*/ 1870765 w 2069548"/>
              <a:gd name="connsiteY1" fmla="*/ 412670 h 868338"/>
              <a:gd name="connsiteX2" fmla="*/ 1254967 w 2069548"/>
              <a:gd name="connsiteY2" fmla="*/ 64052 h 868338"/>
              <a:gd name="connsiteX3" fmla="*/ 717826 w 2069548"/>
              <a:gd name="connsiteY3" fmla="*/ 796983 h 868338"/>
              <a:gd name="connsiteX4" fmla="*/ 108226 w 2069548"/>
              <a:gd name="connsiteY4" fmla="*/ 492183 h 868338"/>
              <a:gd name="connsiteX5" fmla="*/ 68470 w 2069548"/>
              <a:gd name="connsiteY5" fmla="*/ 147626 h 868338"/>
              <a:gd name="connsiteX0" fmla="*/ 2001078 w 2001078"/>
              <a:gd name="connsiteY0" fmla="*/ 54861 h 810912"/>
              <a:gd name="connsiteX1" fmla="*/ 1802295 w 2001078"/>
              <a:gd name="connsiteY1" fmla="*/ 412670 h 810912"/>
              <a:gd name="connsiteX2" fmla="*/ 1186497 w 2001078"/>
              <a:gd name="connsiteY2" fmla="*/ 64052 h 810912"/>
              <a:gd name="connsiteX3" fmla="*/ 649356 w 2001078"/>
              <a:gd name="connsiteY3" fmla="*/ 796983 h 810912"/>
              <a:gd name="connsiteX4" fmla="*/ 0 w 2001078"/>
              <a:gd name="connsiteY4" fmla="*/ 147626 h 810912"/>
              <a:gd name="connsiteX0" fmla="*/ 1351722 w 1351722"/>
              <a:gd name="connsiteY0" fmla="*/ 54861 h 796983"/>
              <a:gd name="connsiteX1" fmla="*/ 1152939 w 1351722"/>
              <a:gd name="connsiteY1" fmla="*/ 412670 h 796983"/>
              <a:gd name="connsiteX2" fmla="*/ 537141 w 1351722"/>
              <a:gd name="connsiteY2" fmla="*/ 64052 h 796983"/>
              <a:gd name="connsiteX3" fmla="*/ 0 w 1351722"/>
              <a:gd name="connsiteY3" fmla="*/ 796983 h 796983"/>
              <a:gd name="connsiteX0" fmla="*/ 1159993 w 1159993"/>
              <a:gd name="connsiteY0" fmla="*/ 0 h 359341"/>
              <a:gd name="connsiteX1" fmla="*/ 961210 w 1159993"/>
              <a:gd name="connsiteY1" fmla="*/ 357809 h 359341"/>
              <a:gd name="connsiteX2" fmla="*/ 345412 w 1159993"/>
              <a:gd name="connsiteY2" fmla="*/ 9191 h 359341"/>
              <a:gd name="connsiteX3" fmla="*/ 0 w 1159993"/>
              <a:gd name="connsiteY3" fmla="*/ 343916 h 359341"/>
              <a:gd name="connsiteX0" fmla="*/ 1159993 w 1159993"/>
              <a:gd name="connsiteY0" fmla="*/ 0 h 366715"/>
              <a:gd name="connsiteX1" fmla="*/ 961210 w 1159993"/>
              <a:gd name="connsiteY1" fmla="*/ 357809 h 366715"/>
              <a:gd name="connsiteX2" fmla="*/ 625631 w 1159993"/>
              <a:gd name="connsiteY2" fmla="*/ 53436 h 366715"/>
              <a:gd name="connsiteX3" fmla="*/ 0 w 1159993"/>
              <a:gd name="connsiteY3" fmla="*/ 343916 h 366715"/>
              <a:gd name="connsiteX0" fmla="*/ 820780 w 820780"/>
              <a:gd name="connsiteY0" fmla="*/ 0 h 388161"/>
              <a:gd name="connsiteX1" fmla="*/ 621997 w 820780"/>
              <a:gd name="connsiteY1" fmla="*/ 357809 h 388161"/>
              <a:gd name="connsiteX2" fmla="*/ 286418 w 820780"/>
              <a:gd name="connsiteY2" fmla="*/ 53436 h 388161"/>
              <a:gd name="connsiteX3" fmla="*/ 0 w 820780"/>
              <a:gd name="connsiteY3" fmla="*/ 388161 h 388161"/>
              <a:gd name="connsiteX0" fmla="*/ 820780 w 820780"/>
              <a:gd name="connsiteY0" fmla="*/ 0 h 388161"/>
              <a:gd name="connsiteX1" fmla="*/ 621997 w 820780"/>
              <a:gd name="connsiteY1" fmla="*/ 357809 h 388161"/>
              <a:gd name="connsiteX2" fmla="*/ 286418 w 820780"/>
              <a:gd name="connsiteY2" fmla="*/ 53436 h 388161"/>
              <a:gd name="connsiteX3" fmla="*/ 0 w 820780"/>
              <a:gd name="connsiteY3" fmla="*/ 388161 h 388161"/>
              <a:gd name="connsiteX0" fmla="*/ 820780 w 820780"/>
              <a:gd name="connsiteY0" fmla="*/ 22665 h 410826"/>
              <a:gd name="connsiteX1" fmla="*/ 621997 w 820780"/>
              <a:gd name="connsiteY1" fmla="*/ 380474 h 410826"/>
              <a:gd name="connsiteX2" fmla="*/ 362766 w 820780"/>
              <a:gd name="connsiteY2" fmla="*/ 5059 h 410826"/>
              <a:gd name="connsiteX3" fmla="*/ 0 w 820780"/>
              <a:gd name="connsiteY3" fmla="*/ 410826 h 410826"/>
              <a:gd name="connsiteX0" fmla="*/ 820780 w 820780"/>
              <a:gd name="connsiteY0" fmla="*/ 44384 h 432545"/>
              <a:gd name="connsiteX1" fmla="*/ 592763 w 820780"/>
              <a:gd name="connsiteY1" fmla="*/ 271879 h 432545"/>
              <a:gd name="connsiteX2" fmla="*/ 362766 w 820780"/>
              <a:gd name="connsiteY2" fmla="*/ 26778 h 432545"/>
              <a:gd name="connsiteX3" fmla="*/ 0 w 820780"/>
              <a:gd name="connsiteY3" fmla="*/ 432545 h 432545"/>
              <a:gd name="connsiteX0" fmla="*/ 820780 w 820780"/>
              <a:gd name="connsiteY0" fmla="*/ 6896 h 395057"/>
              <a:gd name="connsiteX1" fmla="*/ 592763 w 820780"/>
              <a:gd name="connsiteY1" fmla="*/ 234391 h 395057"/>
              <a:gd name="connsiteX2" fmla="*/ 344469 w 820780"/>
              <a:gd name="connsiteY2" fmla="*/ 26778 h 395057"/>
              <a:gd name="connsiteX3" fmla="*/ 0 w 820780"/>
              <a:gd name="connsiteY3" fmla="*/ 395057 h 395057"/>
              <a:gd name="connsiteX0" fmla="*/ 588941 w 588941"/>
              <a:gd name="connsiteY0" fmla="*/ 0 h 246015"/>
              <a:gd name="connsiteX1" fmla="*/ 360924 w 588941"/>
              <a:gd name="connsiteY1" fmla="*/ 227495 h 246015"/>
              <a:gd name="connsiteX2" fmla="*/ 112630 w 588941"/>
              <a:gd name="connsiteY2" fmla="*/ 19882 h 246015"/>
              <a:gd name="connsiteX3" fmla="*/ 0 w 588941"/>
              <a:gd name="connsiteY3" fmla="*/ 246015 h 246015"/>
              <a:gd name="connsiteX0" fmla="*/ 648780 w 648780"/>
              <a:gd name="connsiteY0" fmla="*/ 0 h 246015"/>
              <a:gd name="connsiteX1" fmla="*/ 420763 w 648780"/>
              <a:gd name="connsiteY1" fmla="*/ 227495 h 246015"/>
              <a:gd name="connsiteX2" fmla="*/ 172469 w 648780"/>
              <a:gd name="connsiteY2" fmla="*/ 19882 h 246015"/>
              <a:gd name="connsiteX3" fmla="*/ 59839 w 648780"/>
              <a:gd name="connsiteY3" fmla="*/ 246015 h 246015"/>
              <a:gd name="connsiteX0" fmla="*/ 588941 w 588941"/>
              <a:gd name="connsiteY0" fmla="*/ 0 h 246015"/>
              <a:gd name="connsiteX1" fmla="*/ 360924 w 588941"/>
              <a:gd name="connsiteY1" fmla="*/ 227495 h 246015"/>
              <a:gd name="connsiteX2" fmla="*/ 112630 w 588941"/>
              <a:gd name="connsiteY2" fmla="*/ 19882 h 246015"/>
              <a:gd name="connsiteX3" fmla="*/ 0 w 588941"/>
              <a:gd name="connsiteY3" fmla="*/ 246015 h 246015"/>
              <a:gd name="connsiteX0" fmla="*/ 789432 w 789432"/>
              <a:gd name="connsiteY0" fmla="*/ 0 h 252602"/>
              <a:gd name="connsiteX1" fmla="*/ 561415 w 789432"/>
              <a:gd name="connsiteY1" fmla="*/ 227495 h 252602"/>
              <a:gd name="connsiteX2" fmla="*/ 313121 w 789432"/>
              <a:gd name="connsiteY2" fmla="*/ 19882 h 252602"/>
              <a:gd name="connsiteX3" fmla="*/ 0 w 789432"/>
              <a:gd name="connsiteY3" fmla="*/ 252602 h 252602"/>
              <a:gd name="connsiteX0" fmla="*/ 771583 w 771583"/>
              <a:gd name="connsiteY0" fmla="*/ 0 h 230809"/>
              <a:gd name="connsiteX1" fmla="*/ 543566 w 771583"/>
              <a:gd name="connsiteY1" fmla="*/ 227495 h 230809"/>
              <a:gd name="connsiteX2" fmla="*/ 295272 w 771583"/>
              <a:gd name="connsiteY2" fmla="*/ 19882 h 230809"/>
              <a:gd name="connsiteX3" fmla="*/ 0 w 771583"/>
              <a:gd name="connsiteY3" fmla="*/ 168478 h 230809"/>
              <a:gd name="connsiteX0" fmla="*/ 794229 w 794229"/>
              <a:gd name="connsiteY0" fmla="*/ 0 h 312684"/>
              <a:gd name="connsiteX1" fmla="*/ 543566 w 794229"/>
              <a:gd name="connsiteY1" fmla="*/ 297674 h 312684"/>
              <a:gd name="connsiteX2" fmla="*/ 295272 w 794229"/>
              <a:gd name="connsiteY2" fmla="*/ 90061 h 312684"/>
              <a:gd name="connsiteX3" fmla="*/ 0 w 794229"/>
              <a:gd name="connsiteY3" fmla="*/ 238657 h 312684"/>
              <a:gd name="connsiteX0" fmla="*/ 794229 w 794229"/>
              <a:gd name="connsiteY0" fmla="*/ 0 h 238657"/>
              <a:gd name="connsiteX1" fmla="*/ 537873 w 794229"/>
              <a:gd name="connsiteY1" fmla="*/ 190455 h 238657"/>
              <a:gd name="connsiteX2" fmla="*/ 295272 w 794229"/>
              <a:gd name="connsiteY2" fmla="*/ 90061 h 238657"/>
              <a:gd name="connsiteX3" fmla="*/ 0 w 794229"/>
              <a:gd name="connsiteY3" fmla="*/ 238657 h 238657"/>
              <a:gd name="connsiteX0" fmla="*/ 794229 w 794229"/>
              <a:gd name="connsiteY0" fmla="*/ 11247 h 249904"/>
              <a:gd name="connsiteX1" fmla="*/ 537873 w 794229"/>
              <a:gd name="connsiteY1" fmla="*/ 201702 h 249904"/>
              <a:gd name="connsiteX2" fmla="*/ 294377 w 794229"/>
              <a:gd name="connsiteY2" fmla="*/ 8034 h 249904"/>
              <a:gd name="connsiteX3" fmla="*/ 0 w 794229"/>
              <a:gd name="connsiteY3" fmla="*/ 249904 h 249904"/>
              <a:gd name="connsiteX0" fmla="*/ 794229 w 794229"/>
              <a:gd name="connsiteY0" fmla="*/ 11247 h 249904"/>
              <a:gd name="connsiteX1" fmla="*/ 537873 w 794229"/>
              <a:gd name="connsiteY1" fmla="*/ 201702 h 249904"/>
              <a:gd name="connsiteX2" fmla="*/ 294377 w 794229"/>
              <a:gd name="connsiteY2" fmla="*/ 8034 h 249904"/>
              <a:gd name="connsiteX3" fmla="*/ 0 w 794229"/>
              <a:gd name="connsiteY3" fmla="*/ 249904 h 24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229" h="249904">
                <a:moveTo>
                  <a:pt x="794229" y="11247"/>
                </a:moveTo>
                <a:cubicBezTo>
                  <a:pt x="746742" y="131621"/>
                  <a:pt x="621182" y="202238"/>
                  <a:pt x="537873" y="201702"/>
                </a:cubicBezTo>
                <a:cubicBezTo>
                  <a:pt x="454564" y="201167"/>
                  <a:pt x="384023" y="0"/>
                  <a:pt x="294377" y="8034"/>
                </a:cubicBezTo>
                <a:cubicBezTo>
                  <a:pt x="204732" y="16068"/>
                  <a:pt x="103612" y="151368"/>
                  <a:pt x="0" y="249904"/>
                </a:cubicBezTo>
              </a:path>
            </a:pathLst>
          </a:cu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 rot="2541056">
            <a:off x="3141379" y="5091128"/>
            <a:ext cx="606241" cy="206973"/>
          </a:xfrm>
          <a:custGeom>
            <a:avLst/>
            <a:gdLst>
              <a:gd name="connsiteX0" fmla="*/ 2069548 w 2069548"/>
              <a:gd name="connsiteY0" fmla="*/ 0 h 786296"/>
              <a:gd name="connsiteX1" fmla="*/ 1870765 w 2069548"/>
              <a:gd name="connsiteY1" fmla="*/ 357809 h 786296"/>
              <a:gd name="connsiteX2" fmla="*/ 1446696 w 2069548"/>
              <a:gd name="connsiteY2" fmla="*/ 702365 h 786296"/>
              <a:gd name="connsiteX3" fmla="*/ 717826 w 2069548"/>
              <a:gd name="connsiteY3" fmla="*/ 742122 h 786296"/>
              <a:gd name="connsiteX4" fmla="*/ 108226 w 2069548"/>
              <a:gd name="connsiteY4" fmla="*/ 437322 h 786296"/>
              <a:gd name="connsiteX5" fmla="*/ 68470 w 2069548"/>
              <a:gd name="connsiteY5" fmla="*/ 92765 h 786296"/>
              <a:gd name="connsiteX6" fmla="*/ 68470 w 2069548"/>
              <a:gd name="connsiteY6" fmla="*/ 92765 h 786296"/>
              <a:gd name="connsiteX0" fmla="*/ 2069548 w 2069548"/>
              <a:gd name="connsiteY0" fmla="*/ 54861 h 868338"/>
              <a:gd name="connsiteX1" fmla="*/ 1870765 w 2069548"/>
              <a:gd name="connsiteY1" fmla="*/ 412670 h 868338"/>
              <a:gd name="connsiteX2" fmla="*/ 1254967 w 2069548"/>
              <a:gd name="connsiteY2" fmla="*/ 64052 h 868338"/>
              <a:gd name="connsiteX3" fmla="*/ 717826 w 2069548"/>
              <a:gd name="connsiteY3" fmla="*/ 796983 h 868338"/>
              <a:gd name="connsiteX4" fmla="*/ 108226 w 2069548"/>
              <a:gd name="connsiteY4" fmla="*/ 492183 h 868338"/>
              <a:gd name="connsiteX5" fmla="*/ 68470 w 2069548"/>
              <a:gd name="connsiteY5" fmla="*/ 147626 h 868338"/>
              <a:gd name="connsiteX6" fmla="*/ 68470 w 2069548"/>
              <a:gd name="connsiteY6" fmla="*/ 147626 h 868338"/>
              <a:gd name="connsiteX0" fmla="*/ 2069548 w 2069548"/>
              <a:gd name="connsiteY0" fmla="*/ 54861 h 868338"/>
              <a:gd name="connsiteX1" fmla="*/ 1870765 w 2069548"/>
              <a:gd name="connsiteY1" fmla="*/ 412670 h 868338"/>
              <a:gd name="connsiteX2" fmla="*/ 1254967 w 2069548"/>
              <a:gd name="connsiteY2" fmla="*/ 64052 h 868338"/>
              <a:gd name="connsiteX3" fmla="*/ 717826 w 2069548"/>
              <a:gd name="connsiteY3" fmla="*/ 796983 h 868338"/>
              <a:gd name="connsiteX4" fmla="*/ 108226 w 2069548"/>
              <a:gd name="connsiteY4" fmla="*/ 492183 h 868338"/>
              <a:gd name="connsiteX5" fmla="*/ 68470 w 2069548"/>
              <a:gd name="connsiteY5" fmla="*/ 147626 h 868338"/>
              <a:gd name="connsiteX0" fmla="*/ 2001078 w 2001078"/>
              <a:gd name="connsiteY0" fmla="*/ 54861 h 810912"/>
              <a:gd name="connsiteX1" fmla="*/ 1802295 w 2001078"/>
              <a:gd name="connsiteY1" fmla="*/ 412670 h 810912"/>
              <a:gd name="connsiteX2" fmla="*/ 1186497 w 2001078"/>
              <a:gd name="connsiteY2" fmla="*/ 64052 h 810912"/>
              <a:gd name="connsiteX3" fmla="*/ 649356 w 2001078"/>
              <a:gd name="connsiteY3" fmla="*/ 796983 h 810912"/>
              <a:gd name="connsiteX4" fmla="*/ 0 w 2001078"/>
              <a:gd name="connsiteY4" fmla="*/ 147626 h 810912"/>
              <a:gd name="connsiteX0" fmla="*/ 1351722 w 1351722"/>
              <a:gd name="connsiteY0" fmla="*/ 54861 h 796983"/>
              <a:gd name="connsiteX1" fmla="*/ 1152939 w 1351722"/>
              <a:gd name="connsiteY1" fmla="*/ 412670 h 796983"/>
              <a:gd name="connsiteX2" fmla="*/ 537141 w 1351722"/>
              <a:gd name="connsiteY2" fmla="*/ 64052 h 796983"/>
              <a:gd name="connsiteX3" fmla="*/ 0 w 1351722"/>
              <a:gd name="connsiteY3" fmla="*/ 796983 h 796983"/>
              <a:gd name="connsiteX0" fmla="*/ 1159993 w 1159993"/>
              <a:gd name="connsiteY0" fmla="*/ 0 h 359341"/>
              <a:gd name="connsiteX1" fmla="*/ 961210 w 1159993"/>
              <a:gd name="connsiteY1" fmla="*/ 357809 h 359341"/>
              <a:gd name="connsiteX2" fmla="*/ 345412 w 1159993"/>
              <a:gd name="connsiteY2" fmla="*/ 9191 h 359341"/>
              <a:gd name="connsiteX3" fmla="*/ 0 w 1159993"/>
              <a:gd name="connsiteY3" fmla="*/ 343916 h 359341"/>
              <a:gd name="connsiteX0" fmla="*/ 1159993 w 1159993"/>
              <a:gd name="connsiteY0" fmla="*/ 0 h 366715"/>
              <a:gd name="connsiteX1" fmla="*/ 961210 w 1159993"/>
              <a:gd name="connsiteY1" fmla="*/ 357809 h 366715"/>
              <a:gd name="connsiteX2" fmla="*/ 625631 w 1159993"/>
              <a:gd name="connsiteY2" fmla="*/ 53436 h 366715"/>
              <a:gd name="connsiteX3" fmla="*/ 0 w 1159993"/>
              <a:gd name="connsiteY3" fmla="*/ 343916 h 366715"/>
              <a:gd name="connsiteX0" fmla="*/ 820780 w 820780"/>
              <a:gd name="connsiteY0" fmla="*/ 0 h 388161"/>
              <a:gd name="connsiteX1" fmla="*/ 621997 w 820780"/>
              <a:gd name="connsiteY1" fmla="*/ 357809 h 388161"/>
              <a:gd name="connsiteX2" fmla="*/ 286418 w 820780"/>
              <a:gd name="connsiteY2" fmla="*/ 53436 h 388161"/>
              <a:gd name="connsiteX3" fmla="*/ 0 w 820780"/>
              <a:gd name="connsiteY3" fmla="*/ 388161 h 388161"/>
              <a:gd name="connsiteX0" fmla="*/ 820780 w 820780"/>
              <a:gd name="connsiteY0" fmla="*/ 0 h 388161"/>
              <a:gd name="connsiteX1" fmla="*/ 621997 w 820780"/>
              <a:gd name="connsiteY1" fmla="*/ 357809 h 388161"/>
              <a:gd name="connsiteX2" fmla="*/ 286418 w 820780"/>
              <a:gd name="connsiteY2" fmla="*/ 53436 h 388161"/>
              <a:gd name="connsiteX3" fmla="*/ 0 w 820780"/>
              <a:gd name="connsiteY3" fmla="*/ 388161 h 388161"/>
              <a:gd name="connsiteX0" fmla="*/ 820780 w 820780"/>
              <a:gd name="connsiteY0" fmla="*/ 22665 h 410826"/>
              <a:gd name="connsiteX1" fmla="*/ 621997 w 820780"/>
              <a:gd name="connsiteY1" fmla="*/ 380474 h 410826"/>
              <a:gd name="connsiteX2" fmla="*/ 362766 w 820780"/>
              <a:gd name="connsiteY2" fmla="*/ 5059 h 410826"/>
              <a:gd name="connsiteX3" fmla="*/ 0 w 820780"/>
              <a:gd name="connsiteY3" fmla="*/ 410826 h 410826"/>
              <a:gd name="connsiteX0" fmla="*/ 820780 w 820780"/>
              <a:gd name="connsiteY0" fmla="*/ 44384 h 432545"/>
              <a:gd name="connsiteX1" fmla="*/ 592763 w 820780"/>
              <a:gd name="connsiteY1" fmla="*/ 271879 h 432545"/>
              <a:gd name="connsiteX2" fmla="*/ 362766 w 820780"/>
              <a:gd name="connsiteY2" fmla="*/ 26778 h 432545"/>
              <a:gd name="connsiteX3" fmla="*/ 0 w 820780"/>
              <a:gd name="connsiteY3" fmla="*/ 432545 h 432545"/>
              <a:gd name="connsiteX0" fmla="*/ 820780 w 820780"/>
              <a:gd name="connsiteY0" fmla="*/ 6896 h 395057"/>
              <a:gd name="connsiteX1" fmla="*/ 592763 w 820780"/>
              <a:gd name="connsiteY1" fmla="*/ 234391 h 395057"/>
              <a:gd name="connsiteX2" fmla="*/ 344469 w 820780"/>
              <a:gd name="connsiteY2" fmla="*/ 26778 h 395057"/>
              <a:gd name="connsiteX3" fmla="*/ 0 w 820780"/>
              <a:gd name="connsiteY3" fmla="*/ 395057 h 395057"/>
              <a:gd name="connsiteX0" fmla="*/ 588941 w 588941"/>
              <a:gd name="connsiteY0" fmla="*/ 0 h 246015"/>
              <a:gd name="connsiteX1" fmla="*/ 360924 w 588941"/>
              <a:gd name="connsiteY1" fmla="*/ 227495 h 246015"/>
              <a:gd name="connsiteX2" fmla="*/ 112630 w 588941"/>
              <a:gd name="connsiteY2" fmla="*/ 19882 h 246015"/>
              <a:gd name="connsiteX3" fmla="*/ 0 w 588941"/>
              <a:gd name="connsiteY3" fmla="*/ 246015 h 246015"/>
              <a:gd name="connsiteX0" fmla="*/ 648780 w 648780"/>
              <a:gd name="connsiteY0" fmla="*/ 0 h 246015"/>
              <a:gd name="connsiteX1" fmla="*/ 420763 w 648780"/>
              <a:gd name="connsiteY1" fmla="*/ 227495 h 246015"/>
              <a:gd name="connsiteX2" fmla="*/ 172469 w 648780"/>
              <a:gd name="connsiteY2" fmla="*/ 19882 h 246015"/>
              <a:gd name="connsiteX3" fmla="*/ 59839 w 648780"/>
              <a:gd name="connsiteY3" fmla="*/ 246015 h 246015"/>
              <a:gd name="connsiteX0" fmla="*/ 588941 w 588941"/>
              <a:gd name="connsiteY0" fmla="*/ 0 h 246015"/>
              <a:gd name="connsiteX1" fmla="*/ 360924 w 588941"/>
              <a:gd name="connsiteY1" fmla="*/ 227495 h 246015"/>
              <a:gd name="connsiteX2" fmla="*/ 112630 w 588941"/>
              <a:gd name="connsiteY2" fmla="*/ 19882 h 246015"/>
              <a:gd name="connsiteX3" fmla="*/ 0 w 588941"/>
              <a:gd name="connsiteY3" fmla="*/ 246015 h 246015"/>
              <a:gd name="connsiteX0" fmla="*/ 789432 w 789432"/>
              <a:gd name="connsiteY0" fmla="*/ 0 h 252602"/>
              <a:gd name="connsiteX1" fmla="*/ 561415 w 789432"/>
              <a:gd name="connsiteY1" fmla="*/ 227495 h 252602"/>
              <a:gd name="connsiteX2" fmla="*/ 313121 w 789432"/>
              <a:gd name="connsiteY2" fmla="*/ 19882 h 252602"/>
              <a:gd name="connsiteX3" fmla="*/ 0 w 789432"/>
              <a:gd name="connsiteY3" fmla="*/ 252602 h 252602"/>
              <a:gd name="connsiteX0" fmla="*/ 771583 w 771583"/>
              <a:gd name="connsiteY0" fmla="*/ 0 h 230809"/>
              <a:gd name="connsiteX1" fmla="*/ 543566 w 771583"/>
              <a:gd name="connsiteY1" fmla="*/ 227495 h 230809"/>
              <a:gd name="connsiteX2" fmla="*/ 295272 w 771583"/>
              <a:gd name="connsiteY2" fmla="*/ 19882 h 230809"/>
              <a:gd name="connsiteX3" fmla="*/ 0 w 771583"/>
              <a:gd name="connsiteY3" fmla="*/ 168478 h 230809"/>
              <a:gd name="connsiteX0" fmla="*/ 794229 w 794229"/>
              <a:gd name="connsiteY0" fmla="*/ 0 h 312684"/>
              <a:gd name="connsiteX1" fmla="*/ 543566 w 794229"/>
              <a:gd name="connsiteY1" fmla="*/ 297674 h 312684"/>
              <a:gd name="connsiteX2" fmla="*/ 295272 w 794229"/>
              <a:gd name="connsiteY2" fmla="*/ 90061 h 312684"/>
              <a:gd name="connsiteX3" fmla="*/ 0 w 794229"/>
              <a:gd name="connsiteY3" fmla="*/ 238657 h 312684"/>
              <a:gd name="connsiteX0" fmla="*/ 794229 w 794229"/>
              <a:gd name="connsiteY0" fmla="*/ 0 h 238657"/>
              <a:gd name="connsiteX1" fmla="*/ 537873 w 794229"/>
              <a:gd name="connsiteY1" fmla="*/ 190455 h 238657"/>
              <a:gd name="connsiteX2" fmla="*/ 295272 w 794229"/>
              <a:gd name="connsiteY2" fmla="*/ 90061 h 238657"/>
              <a:gd name="connsiteX3" fmla="*/ 0 w 794229"/>
              <a:gd name="connsiteY3" fmla="*/ 238657 h 238657"/>
              <a:gd name="connsiteX0" fmla="*/ 794229 w 794229"/>
              <a:gd name="connsiteY0" fmla="*/ 11247 h 249904"/>
              <a:gd name="connsiteX1" fmla="*/ 537873 w 794229"/>
              <a:gd name="connsiteY1" fmla="*/ 201702 h 249904"/>
              <a:gd name="connsiteX2" fmla="*/ 294377 w 794229"/>
              <a:gd name="connsiteY2" fmla="*/ 8034 h 249904"/>
              <a:gd name="connsiteX3" fmla="*/ 0 w 794229"/>
              <a:gd name="connsiteY3" fmla="*/ 249904 h 249904"/>
              <a:gd name="connsiteX0" fmla="*/ 794229 w 794229"/>
              <a:gd name="connsiteY0" fmla="*/ 11247 h 249904"/>
              <a:gd name="connsiteX1" fmla="*/ 537873 w 794229"/>
              <a:gd name="connsiteY1" fmla="*/ 201702 h 249904"/>
              <a:gd name="connsiteX2" fmla="*/ 294377 w 794229"/>
              <a:gd name="connsiteY2" fmla="*/ 8034 h 249904"/>
              <a:gd name="connsiteX3" fmla="*/ 0 w 794229"/>
              <a:gd name="connsiteY3" fmla="*/ 249904 h 24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229" h="249904">
                <a:moveTo>
                  <a:pt x="794229" y="11247"/>
                </a:moveTo>
                <a:cubicBezTo>
                  <a:pt x="746742" y="131621"/>
                  <a:pt x="621182" y="202238"/>
                  <a:pt x="537873" y="201702"/>
                </a:cubicBezTo>
                <a:cubicBezTo>
                  <a:pt x="454564" y="201167"/>
                  <a:pt x="384023" y="0"/>
                  <a:pt x="294377" y="8034"/>
                </a:cubicBezTo>
                <a:cubicBezTo>
                  <a:pt x="204732" y="16068"/>
                  <a:pt x="103612" y="151368"/>
                  <a:pt x="0" y="249904"/>
                </a:cubicBezTo>
              </a:path>
            </a:pathLst>
          </a:cu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 rot="8880581">
            <a:off x="5076860" y="4283409"/>
            <a:ext cx="606241" cy="206973"/>
          </a:xfrm>
          <a:custGeom>
            <a:avLst/>
            <a:gdLst>
              <a:gd name="connsiteX0" fmla="*/ 2069548 w 2069548"/>
              <a:gd name="connsiteY0" fmla="*/ 0 h 786296"/>
              <a:gd name="connsiteX1" fmla="*/ 1870765 w 2069548"/>
              <a:gd name="connsiteY1" fmla="*/ 357809 h 786296"/>
              <a:gd name="connsiteX2" fmla="*/ 1446696 w 2069548"/>
              <a:gd name="connsiteY2" fmla="*/ 702365 h 786296"/>
              <a:gd name="connsiteX3" fmla="*/ 717826 w 2069548"/>
              <a:gd name="connsiteY3" fmla="*/ 742122 h 786296"/>
              <a:gd name="connsiteX4" fmla="*/ 108226 w 2069548"/>
              <a:gd name="connsiteY4" fmla="*/ 437322 h 786296"/>
              <a:gd name="connsiteX5" fmla="*/ 68470 w 2069548"/>
              <a:gd name="connsiteY5" fmla="*/ 92765 h 786296"/>
              <a:gd name="connsiteX6" fmla="*/ 68470 w 2069548"/>
              <a:gd name="connsiteY6" fmla="*/ 92765 h 786296"/>
              <a:gd name="connsiteX0" fmla="*/ 2069548 w 2069548"/>
              <a:gd name="connsiteY0" fmla="*/ 54861 h 868338"/>
              <a:gd name="connsiteX1" fmla="*/ 1870765 w 2069548"/>
              <a:gd name="connsiteY1" fmla="*/ 412670 h 868338"/>
              <a:gd name="connsiteX2" fmla="*/ 1254967 w 2069548"/>
              <a:gd name="connsiteY2" fmla="*/ 64052 h 868338"/>
              <a:gd name="connsiteX3" fmla="*/ 717826 w 2069548"/>
              <a:gd name="connsiteY3" fmla="*/ 796983 h 868338"/>
              <a:gd name="connsiteX4" fmla="*/ 108226 w 2069548"/>
              <a:gd name="connsiteY4" fmla="*/ 492183 h 868338"/>
              <a:gd name="connsiteX5" fmla="*/ 68470 w 2069548"/>
              <a:gd name="connsiteY5" fmla="*/ 147626 h 868338"/>
              <a:gd name="connsiteX6" fmla="*/ 68470 w 2069548"/>
              <a:gd name="connsiteY6" fmla="*/ 147626 h 868338"/>
              <a:gd name="connsiteX0" fmla="*/ 2069548 w 2069548"/>
              <a:gd name="connsiteY0" fmla="*/ 54861 h 868338"/>
              <a:gd name="connsiteX1" fmla="*/ 1870765 w 2069548"/>
              <a:gd name="connsiteY1" fmla="*/ 412670 h 868338"/>
              <a:gd name="connsiteX2" fmla="*/ 1254967 w 2069548"/>
              <a:gd name="connsiteY2" fmla="*/ 64052 h 868338"/>
              <a:gd name="connsiteX3" fmla="*/ 717826 w 2069548"/>
              <a:gd name="connsiteY3" fmla="*/ 796983 h 868338"/>
              <a:gd name="connsiteX4" fmla="*/ 108226 w 2069548"/>
              <a:gd name="connsiteY4" fmla="*/ 492183 h 868338"/>
              <a:gd name="connsiteX5" fmla="*/ 68470 w 2069548"/>
              <a:gd name="connsiteY5" fmla="*/ 147626 h 868338"/>
              <a:gd name="connsiteX0" fmla="*/ 2001078 w 2001078"/>
              <a:gd name="connsiteY0" fmla="*/ 54861 h 810912"/>
              <a:gd name="connsiteX1" fmla="*/ 1802295 w 2001078"/>
              <a:gd name="connsiteY1" fmla="*/ 412670 h 810912"/>
              <a:gd name="connsiteX2" fmla="*/ 1186497 w 2001078"/>
              <a:gd name="connsiteY2" fmla="*/ 64052 h 810912"/>
              <a:gd name="connsiteX3" fmla="*/ 649356 w 2001078"/>
              <a:gd name="connsiteY3" fmla="*/ 796983 h 810912"/>
              <a:gd name="connsiteX4" fmla="*/ 0 w 2001078"/>
              <a:gd name="connsiteY4" fmla="*/ 147626 h 810912"/>
              <a:gd name="connsiteX0" fmla="*/ 1351722 w 1351722"/>
              <a:gd name="connsiteY0" fmla="*/ 54861 h 796983"/>
              <a:gd name="connsiteX1" fmla="*/ 1152939 w 1351722"/>
              <a:gd name="connsiteY1" fmla="*/ 412670 h 796983"/>
              <a:gd name="connsiteX2" fmla="*/ 537141 w 1351722"/>
              <a:gd name="connsiteY2" fmla="*/ 64052 h 796983"/>
              <a:gd name="connsiteX3" fmla="*/ 0 w 1351722"/>
              <a:gd name="connsiteY3" fmla="*/ 796983 h 796983"/>
              <a:gd name="connsiteX0" fmla="*/ 1159993 w 1159993"/>
              <a:gd name="connsiteY0" fmla="*/ 0 h 359341"/>
              <a:gd name="connsiteX1" fmla="*/ 961210 w 1159993"/>
              <a:gd name="connsiteY1" fmla="*/ 357809 h 359341"/>
              <a:gd name="connsiteX2" fmla="*/ 345412 w 1159993"/>
              <a:gd name="connsiteY2" fmla="*/ 9191 h 359341"/>
              <a:gd name="connsiteX3" fmla="*/ 0 w 1159993"/>
              <a:gd name="connsiteY3" fmla="*/ 343916 h 359341"/>
              <a:gd name="connsiteX0" fmla="*/ 1159993 w 1159993"/>
              <a:gd name="connsiteY0" fmla="*/ 0 h 366715"/>
              <a:gd name="connsiteX1" fmla="*/ 961210 w 1159993"/>
              <a:gd name="connsiteY1" fmla="*/ 357809 h 366715"/>
              <a:gd name="connsiteX2" fmla="*/ 625631 w 1159993"/>
              <a:gd name="connsiteY2" fmla="*/ 53436 h 366715"/>
              <a:gd name="connsiteX3" fmla="*/ 0 w 1159993"/>
              <a:gd name="connsiteY3" fmla="*/ 343916 h 366715"/>
              <a:gd name="connsiteX0" fmla="*/ 820780 w 820780"/>
              <a:gd name="connsiteY0" fmla="*/ 0 h 388161"/>
              <a:gd name="connsiteX1" fmla="*/ 621997 w 820780"/>
              <a:gd name="connsiteY1" fmla="*/ 357809 h 388161"/>
              <a:gd name="connsiteX2" fmla="*/ 286418 w 820780"/>
              <a:gd name="connsiteY2" fmla="*/ 53436 h 388161"/>
              <a:gd name="connsiteX3" fmla="*/ 0 w 820780"/>
              <a:gd name="connsiteY3" fmla="*/ 388161 h 388161"/>
              <a:gd name="connsiteX0" fmla="*/ 820780 w 820780"/>
              <a:gd name="connsiteY0" fmla="*/ 0 h 388161"/>
              <a:gd name="connsiteX1" fmla="*/ 621997 w 820780"/>
              <a:gd name="connsiteY1" fmla="*/ 357809 h 388161"/>
              <a:gd name="connsiteX2" fmla="*/ 286418 w 820780"/>
              <a:gd name="connsiteY2" fmla="*/ 53436 h 388161"/>
              <a:gd name="connsiteX3" fmla="*/ 0 w 820780"/>
              <a:gd name="connsiteY3" fmla="*/ 388161 h 388161"/>
              <a:gd name="connsiteX0" fmla="*/ 820780 w 820780"/>
              <a:gd name="connsiteY0" fmla="*/ 22665 h 410826"/>
              <a:gd name="connsiteX1" fmla="*/ 621997 w 820780"/>
              <a:gd name="connsiteY1" fmla="*/ 380474 h 410826"/>
              <a:gd name="connsiteX2" fmla="*/ 362766 w 820780"/>
              <a:gd name="connsiteY2" fmla="*/ 5059 h 410826"/>
              <a:gd name="connsiteX3" fmla="*/ 0 w 820780"/>
              <a:gd name="connsiteY3" fmla="*/ 410826 h 410826"/>
              <a:gd name="connsiteX0" fmla="*/ 820780 w 820780"/>
              <a:gd name="connsiteY0" fmla="*/ 44384 h 432545"/>
              <a:gd name="connsiteX1" fmla="*/ 592763 w 820780"/>
              <a:gd name="connsiteY1" fmla="*/ 271879 h 432545"/>
              <a:gd name="connsiteX2" fmla="*/ 362766 w 820780"/>
              <a:gd name="connsiteY2" fmla="*/ 26778 h 432545"/>
              <a:gd name="connsiteX3" fmla="*/ 0 w 820780"/>
              <a:gd name="connsiteY3" fmla="*/ 432545 h 432545"/>
              <a:gd name="connsiteX0" fmla="*/ 820780 w 820780"/>
              <a:gd name="connsiteY0" fmla="*/ 6896 h 395057"/>
              <a:gd name="connsiteX1" fmla="*/ 592763 w 820780"/>
              <a:gd name="connsiteY1" fmla="*/ 234391 h 395057"/>
              <a:gd name="connsiteX2" fmla="*/ 344469 w 820780"/>
              <a:gd name="connsiteY2" fmla="*/ 26778 h 395057"/>
              <a:gd name="connsiteX3" fmla="*/ 0 w 820780"/>
              <a:gd name="connsiteY3" fmla="*/ 395057 h 395057"/>
              <a:gd name="connsiteX0" fmla="*/ 588941 w 588941"/>
              <a:gd name="connsiteY0" fmla="*/ 0 h 246015"/>
              <a:gd name="connsiteX1" fmla="*/ 360924 w 588941"/>
              <a:gd name="connsiteY1" fmla="*/ 227495 h 246015"/>
              <a:gd name="connsiteX2" fmla="*/ 112630 w 588941"/>
              <a:gd name="connsiteY2" fmla="*/ 19882 h 246015"/>
              <a:gd name="connsiteX3" fmla="*/ 0 w 588941"/>
              <a:gd name="connsiteY3" fmla="*/ 246015 h 246015"/>
              <a:gd name="connsiteX0" fmla="*/ 648780 w 648780"/>
              <a:gd name="connsiteY0" fmla="*/ 0 h 246015"/>
              <a:gd name="connsiteX1" fmla="*/ 420763 w 648780"/>
              <a:gd name="connsiteY1" fmla="*/ 227495 h 246015"/>
              <a:gd name="connsiteX2" fmla="*/ 172469 w 648780"/>
              <a:gd name="connsiteY2" fmla="*/ 19882 h 246015"/>
              <a:gd name="connsiteX3" fmla="*/ 59839 w 648780"/>
              <a:gd name="connsiteY3" fmla="*/ 246015 h 246015"/>
              <a:gd name="connsiteX0" fmla="*/ 588941 w 588941"/>
              <a:gd name="connsiteY0" fmla="*/ 0 h 246015"/>
              <a:gd name="connsiteX1" fmla="*/ 360924 w 588941"/>
              <a:gd name="connsiteY1" fmla="*/ 227495 h 246015"/>
              <a:gd name="connsiteX2" fmla="*/ 112630 w 588941"/>
              <a:gd name="connsiteY2" fmla="*/ 19882 h 246015"/>
              <a:gd name="connsiteX3" fmla="*/ 0 w 588941"/>
              <a:gd name="connsiteY3" fmla="*/ 246015 h 246015"/>
              <a:gd name="connsiteX0" fmla="*/ 789432 w 789432"/>
              <a:gd name="connsiteY0" fmla="*/ 0 h 252602"/>
              <a:gd name="connsiteX1" fmla="*/ 561415 w 789432"/>
              <a:gd name="connsiteY1" fmla="*/ 227495 h 252602"/>
              <a:gd name="connsiteX2" fmla="*/ 313121 w 789432"/>
              <a:gd name="connsiteY2" fmla="*/ 19882 h 252602"/>
              <a:gd name="connsiteX3" fmla="*/ 0 w 789432"/>
              <a:gd name="connsiteY3" fmla="*/ 252602 h 252602"/>
              <a:gd name="connsiteX0" fmla="*/ 771583 w 771583"/>
              <a:gd name="connsiteY0" fmla="*/ 0 h 230809"/>
              <a:gd name="connsiteX1" fmla="*/ 543566 w 771583"/>
              <a:gd name="connsiteY1" fmla="*/ 227495 h 230809"/>
              <a:gd name="connsiteX2" fmla="*/ 295272 w 771583"/>
              <a:gd name="connsiteY2" fmla="*/ 19882 h 230809"/>
              <a:gd name="connsiteX3" fmla="*/ 0 w 771583"/>
              <a:gd name="connsiteY3" fmla="*/ 168478 h 230809"/>
              <a:gd name="connsiteX0" fmla="*/ 794229 w 794229"/>
              <a:gd name="connsiteY0" fmla="*/ 0 h 312684"/>
              <a:gd name="connsiteX1" fmla="*/ 543566 w 794229"/>
              <a:gd name="connsiteY1" fmla="*/ 297674 h 312684"/>
              <a:gd name="connsiteX2" fmla="*/ 295272 w 794229"/>
              <a:gd name="connsiteY2" fmla="*/ 90061 h 312684"/>
              <a:gd name="connsiteX3" fmla="*/ 0 w 794229"/>
              <a:gd name="connsiteY3" fmla="*/ 238657 h 312684"/>
              <a:gd name="connsiteX0" fmla="*/ 794229 w 794229"/>
              <a:gd name="connsiteY0" fmla="*/ 0 h 238657"/>
              <a:gd name="connsiteX1" fmla="*/ 537873 w 794229"/>
              <a:gd name="connsiteY1" fmla="*/ 190455 h 238657"/>
              <a:gd name="connsiteX2" fmla="*/ 295272 w 794229"/>
              <a:gd name="connsiteY2" fmla="*/ 90061 h 238657"/>
              <a:gd name="connsiteX3" fmla="*/ 0 w 794229"/>
              <a:gd name="connsiteY3" fmla="*/ 238657 h 238657"/>
              <a:gd name="connsiteX0" fmla="*/ 794229 w 794229"/>
              <a:gd name="connsiteY0" fmla="*/ 11247 h 249904"/>
              <a:gd name="connsiteX1" fmla="*/ 537873 w 794229"/>
              <a:gd name="connsiteY1" fmla="*/ 201702 h 249904"/>
              <a:gd name="connsiteX2" fmla="*/ 294377 w 794229"/>
              <a:gd name="connsiteY2" fmla="*/ 8034 h 249904"/>
              <a:gd name="connsiteX3" fmla="*/ 0 w 794229"/>
              <a:gd name="connsiteY3" fmla="*/ 249904 h 249904"/>
              <a:gd name="connsiteX0" fmla="*/ 794229 w 794229"/>
              <a:gd name="connsiteY0" fmla="*/ 11247 h 249904"/>
              <a:gd name="connsiteX1" fmla="*/ 537873 w 794229"/>
              <a:gd name="connsiteY1" fmla="*/ 201702 h 249904"/>
              <a:gd name="connsiteX2" fmla="*/ 294377 w 794229"/>
              <a:gd name="connsiteY2" fmla="*/ 8034 h 249904"/>
              <a:gd name="connsiteX3" fmla="*/ 0 w 794229"/>
              <a:gd name="connsiteY3" fmla="*/ 249904 h 24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229" h="249904">
                <a:moveTo>
                  <a:pt x="794229" y="11247"/>
                </a:moveTo>
                <a:cubicBezTo>
                  <a:pt x="746742" y="131621"/>
                  <a:pt x="621182" y="202238"/>
                  <a:pt x="537873" y="201702"/>
                </a:cubicBezTo>
                <a:cubicBezTo>
                  <a:pt x="454564" y="201167"/>
                  <a:pt x="384023" y="0"/>
                  <a:pt x="294377" y="8034"/>
                </a:cubicBezTo>
                <a:cubicBezTo>
                  <a:pt x="204732" y="16068"/>
                  <a:pt x="103612" y="151368"/>
                  <a:pt x="0" y="249904"/>
                </a:cubicBezTo>
              </a:path>
            </a:pathLst>
          </a:cu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3" grpId="0" animBg="1"/>
      <p:bldP spid="73" grpId="0"/>
      <p:bldP spid="73" grpId="1"/>
      <p:bldP spid="74" grpId="0"/>
      <p:bldP spid="57" grpId="0" animBg="1"/>
      <p:bldP spid="60" grpId="0" animBg="1"/>
      <p:bldP spid="72" grpId="0" animBg="1"/>
      <p:bldP spid="75" grpId="0" animBg="1"/>
      <p:bldP spid="7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Hill, Lipasti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B8A4E20-0A25-4099-B019-11E55139F0AF}" type="slidenum">
              <a:rPr lang="en-US"/>
              <a:pPr lvl="1">
                <a:defRPr/>
              </a:pPr>
              <a:t>40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Nanophotonics</a:t>
            </a:r>
            <a:endParaRPr lang="en-US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828800"/>
            <a:ext cx="7772400" cy="4267200"/>
          </a:xfrm>
        </p:spPr>
        <p:txBody>
          <a:bodyPr/>
          <a:lstStyle/>
          <a:p>
            <a:pPr>
              <a:buFont typeface="Wingdings" pitchFamily="2" charset="2"/>
              <a:buChar char=""/>
            </a:pPr>
            <a:r>
              <a:rPr lang="en-US" dirty="0" err="1" smtClean="0"/>
              <a:t>Nanophotonics</a:t>
            </a:r>
            <a:r>
              <a:rPr lang="en-US" dirty="0" smtClean="0"/>
              <a:t> overview</a:t>
            </a:r>
          </a:p>
          <a:p>
            <a:pPr>
              <a:buFont typeface="Wingdings" pitchFamily="2" charset="2"/>
              <a:buChar char=""/>
            </a:pPr>
            <a:r>
              <a:rPr lang="en-US" dirty="0" smtClean="0"/>
              <a:t>Sharing the </a:t>
            </a:r>
            <a:r>
              <a:rPr lang="en-US" dirty="0" err="1" smtClean="0"/>
              <a:t>nanophotonic</a:t>
            </a:r>
            <a:r>
              <a:rPr lang="en-US" dirty="0" smtClean="0"/>
              <a:t> channel</a:t>
            </a:r>
          </a:p>
          <a:p>
            <a:pPr lvl="1"/>
            <a:r>
              <a:rPr lang="en-US" dirty="0" smtClean="0"/>
              <a:t>Light-speed arbitration </a:t>
            </a:r>
            <a:r>
              <a:rPr lang="en-US" sz="2000" dirty="0" smtClean="0"/>
              <a:t>[MICRO 09]</a:t>
            </a:r>
            <a:endParaRPr lang="en-US" dirty="0" smtClean="0"/>
          </a:p>
          <a:p>
            <a:pPr>
              <a:buFont typeface="Wingdings" pitchFamily="2" charset="2"/>
              <a:buChar char=""/>
            </a:pPr>
            <a:r>
              <a:rPr lang="en-US" dirty="0" smtClean="0"/>
              <a:t>Utilizing the </a:t>
            </a:r>
            <a:r>
              <a:rPr lang="en-US" dirty="0" err="1" smtClean="0"/>
              <a:t>nanophotonic</a:t>
            </a:r>
            <a:r>
              <a:rPr lang="en-US" dirty="0" smtClean="0"/>
              <a:t> channel</a:t>
            </a:r>
          </a:p>
          <a:p>
            <a:pPr lvl="1"/>
            <a:r>
              <a:rPr lang="en-US" dirty="0" smtClean="0"/>
              <a:t>Atomic coherence </a:t>
            </a:r>
            <a:r>
              <a:rPr lang="en-US" sz="2000" dirty="0" smtClean="0"/>
              <a:t>[HPCA 11]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3038" cy="990600"/>
          </a:xfrm>
        </p:spPr>
        <p:txBody>
          <a:bodyPr/>
          <a:lstStyle/>
          <a:p>
            <a:r>
              <a:rPr lang="en-US" dirty="0" smtClean="0"/>
              <a:t>Ring Resonators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</p:spPr>
        <p:txBody>
          <a:bodyPr/>
          <a:lstStyle/>
          <a:p>
            <a:fld id="{6018138A-DDE9-467E-9A85-F7BD310FB4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008672" y="4110811"/>
            <a:ext cx="3939766" cy="2747189"/>
            <a:chOff x="3600" y="732"/>
            <a:chExt cx="2352" cy="1760"/>
          </a:xfrm>
        </p:grpSpPr>
        <p:pic>
          <p:nvPicPr>
            <p:cNvPr id="6" name="Picture 15" descr="Nov29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7090A"/>
                </a:clrFrom>
                <a:clrTo>
                  <a:srgbClr val="07090A">
                    <a:alpha val="0"/>
                  </a:srgbClr>
                </a:clrTo>
              </a:clrChange>
              <a:lum bright="-6000" contrast="48000"/>
            </a:blip>
            <a:srcRect l="20000" t="23438" r="13750" b="28751"/>
            <a:stretch>
              <a:fillRect/>
            </a:stretch>
          </p:blipFill>
          <p:spPr bwMode="auto">
            <a:xfrm>
              <a:off x="3600" y="732"/>
              <a:ext cx="1776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F6HWG2T2"/>
            <p:cNvPicPr>
              <a:picLocks noChangeAspect="1" noChangeArrowheads="1"/>
            </p:cNvPicPr>
            <p:nvPr/>
          </p:nvPicPr>
          <p:blipFill>
            <a:blip r:embed="rId5" cstate="print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4320" y="1008"/>
              <a:ext cx="1632" cy="1223"/>
            </a:xfrm>
            <a:prstGeom prst="rect">
              <a:avLst/>
            </a:prstGeom>
            <a:noFill/>
          </p:spPr>
        </p:pic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3696" y="1440"/>
              <a:ext cx="144" cy="14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V="1">
              <a:off x="3840" y="1008"/>
              <a:ext cx="48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3840" y="1584"/>
              <a:ext cx="48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716226" name="Object 2"/>
          <p:cNvGraphicFramePr>
            <a:graphicFrameLocks noChangeAspect="1"/>
          </p:cNvGraphicFramePr>
          <p:nvPr/>
        </p:nvGraphicFramePr>
        <p:xfrm>
          <a:off x="-52388" y="965200"/>
          <a:ext cx="9023351" cy="2336800"/>
        </p:xfrm>
        <a:graphic>
          <a:graphicData uri="http://schemas.openxmlformats.org/presentationml/2006/ole">
            <p:oleObj spid="_x0000_s93186" name="Visio" r:id="rId6" imgW="6354675" imgH="1645326" progId="Visio.Drawing.11">
              <p:link updateAutomatic="1"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6" y="3244650"/>
            <a:ext cx="838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OFF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4" y="3220069"/>
            <a:ext cx="216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 : Diverting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91553" y="3165991"/>
            <a:ext cx="2497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 : Diverting</a:t>
            </a:r>
          </a:p>
          <a:p>
            <a:r>
              <a:rPr lang="en-US" sz="2400" dirty="0" smtClean="0"/>
              <a:t>     + Detecting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256213" y="3249566"/>
            <a:ext cx="2035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 : Injecting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0" y="938980"/>
            <a:ext cx="9144000" cy="30234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2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85185E-6 L 0.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-1.48148E-6 L 0.76997 -0.0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997 -0.00231 L 0.99653 -0.00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attributes of Si photonics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low latency, very high bandwidth</a:t>
            </a:r>
          </a:p>
          <a:p>
            <a:r>
              <a:rPr lang="en-US" dirty="0" smtClean="0"/>
              <a:t>Up to 1000x energy efficiency gain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Resonator thermal tuning: heaters</a:t>
            </a:r>
          </a:p>
          <a:p>
            <a:pPr lvl="1"/>
            <a:r>
              <a:rPr lang="en-US" dirty="0" smtClean="0"/>
              <a:t>Integration, fabrication, </a:t>
            </a:r>
            <a:r>
              <a:rPr lang="en-US" i="1" dirty="0" smtClean="0"/>
              <a:t>is this real?</a:t>
            </a:r>
            <a:endParaRPr lang="en-US" dirty="0" smtClean="0"/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Static power dominant (laser, thermal)</a:t>
            </a:r>
          </a:p>
          <a:p>
            <a:pPr lvl="1"/>
            <a:r>
              <a:rPr lang="en-US" dirty="0" smtClean="0"/>
              <a:t>Destructive reads: fast wired or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Hill, Lipasti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B8A4E20-0A25-4099-B019-11E55139F0AF}" type="slidenum">
              <a:rPr lang="en-US"/>
              <a:pPr lvl="1">
                <a:defRPr/>
              </a:pPr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Nanophotonics</a:t>
            </a:r>
            <a:endParaRPr lang="en-US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828800"/>
            <a:ext cx="7772400" cy="4267200"/>
          </a:xfrm>
        </p:spPr>
        <p:txBody>
          <a:bodyPr/>
          <a:lstStyle/>
          <a:p>
            <a:pPr>
              <a:buFont typeface="Wingdings" pitchFamily="2" charset="2"/>
              <a:buChar char=""/>
            </a:pPr>
            <a:r>
              <a:rPr lang="en-US" dirty="0" err="1" smtClean="0"/>
              <a:t>Nanophotonics</a:t>
            </a:r>
            <a:r>
              <a:rPr lang="en-US" dirty="0" smtClean="0"/>
              <a:t> overview</a:t>
            </a:r>
          </a:p>
          <a:p>
            <a:r>
              <a:rPr lang="en-US" dirty="0" smtClean="0"/>
              <a:t>Sharing the </a:t>
            </a:r>
            <a:r>
              <a:rPr lang="en-US" dirty="0" err="1" smtClean="0"/>
              <a:t>nanophotonic</a:t>
            </a:r>
            <a:r>
              <a:rPr lang="en-US" dirty="0" smtClean="0"/>
              <a:t> channel</a:t>
            </a:r>
          </a:p>
          <a:p>
            <a:pPr lvl="1"/>
            <a:r>
              <a:rPr lang="en-US" dirty="0" smtClean="0"/>
              <a:t>Light-speed arbitration </a:t>
            </a:r>
            <a:r>
              <a:rPr lang="en-US" sz="2000" dirty="0" smtClean="0"/>
              <a:t>[MICRO 09]</a:t>
            </a:r>
            <a:endParaRPr lang="en-US" dirty="0" smtClean="0"/>
          </a:p>
          <a:p>
            <a:r>
              <a:rPr lang="en-US" dirty="0" smtClean="0"/>
              <a:t>Utilizing the </a:t>
            </a:r>
            <a:r>
              <a:rPr lang="en-US" dirty="0" err="1" smtClean="0"/>
              <a:t>nanophotonic</a:t>
            </a:r>
            <a:r>
              <a:rPr lang="en-US" dirty="0" smtClean="0"/>
              <a:t> channel</a:t>
            </a:r>
          </a:p>
          <a:p>
            <a:pPr lvl="1"/>
            <a:r>
              <a:rPr lang="en-US" dirty="0" smtClean="0"/>
              <a:t>Atomic coherence </a:t>
            </a:r>
            <a:r>
              <a:rPr lang="en-US" sz="2000" dirty="0" smtClean="0"/>
              <a:t>[HPCA 11]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5507" name="Object 3"/>
          <p:cNvGraphicFramePr>
            <a:graphicFrameLocks noChangeAspect="1"/>
          </p:cNvGraphicFramePr>
          <p:nvPr/>
        </p:nvGraphicFramePr>
        <p:xfrm>
          <a:off x="1324642" y="3156155"/>
          <a:ext cx="4080644" cy="4080644"/>
        </p:xfrm>
        <a:graphic>
          <a:graphicData uri="http://schemas.openxmlformats.org/presentationml/2006/ole">
            <p:oleObj spid="_x0000_s94210" name="Visio" r:id="rId4" imgW="5521196" imgH="5520987" progId="Visio.Drawing.11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04800"/>
            <a:ext cx="8080375" cy="1143000"/>
          </a:xfrm>
        </p:spPr>
        <p:txBody>
          <a:bodyPr/>
          <a:lstStyle/>
          <a:p>
            <a:r>
              <a:rPr lang="en-US" dirty="0" smtClean="0"/>
              <a:t>Corona substrate </a:t>
            </a:r>
            <a:r>
              <a:rPr lang="en-US" sz="2800" dirty="0" smtClean="0"/>
              <a:t>[ISCA08]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2104"/>
            <a:ext cx="7391400" cy="2467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100" dirty="0" smtClean="0"/>
              <a:t>Targeting Year 2017</a:t>
            </a:r>
          </a:p>
          <a:p>
            <a:pPr lvl="1"/>
            <a:r>
              <a:rPr lang="en-US" dirty="0" smtClean="0"/>
              <a:t>Logically a ring topology</a:t>
            </a:r>
          </a:p>
          <a:p>
            <a:pPr lvl="1"/>
            <a:r>
              <a:rPr lang="en-US" dirty="0" smtClean="0"/>
              <a:t>One concentric ring per node</a:t>
            </a:r>
          </a:p>
          <a:p>
            <a:pPr lvl="1"/>
            <a:r>
              <a:rPr lang="en-US" dirty="0" smtClean="0"/>
              <a:t>3D stacked: optical, analog, digital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618282" y="1607367"/>
            <a:ext cx="1525718" cy="103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8282" y="2961022"/>
            <a:ext cx="1239672" cy="122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7350810" y="4667537"/>
            <a:ext cx="1750732" cy="121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</p:spPr>
        <p:txBody>
          <a:bodyPr/>
          <a:lstStyle/>
          <a:p>
            <a:fld id="{6018138A-DDE9-467E-9A85-F7BD310FB4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writer single reader (MWSR) interconnects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Arbitration </a:t>
            </a:r>
            <a:r>
              <a:rPr lang="en-US" sz="3200" dirty="0"/>
              <a:t>p</a:t>
            </a:r>
            <a:r>
              <a:rPr lang="en-US" sz="3200" dirty="0" smtClean="0"/>
              <a:t>revents corruption of in-flight data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52600"/>
            <a:ext cx="33242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752600"/>
            <a:ext cx="33242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24600" y="32004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latchless</a:t>
            </a:r>
            <a:r>
              <a:rPr lang="en-US" dirty="0" smtClean="0"/>
              <a:t>/</a:t>
            </a:r>
          </a:p>
          <a:p>
            <a:r>
              <a:rPr lang="en-US" dirty="0" smtClean="0"/>
              <a:t>wave-pipelined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CE/CS 552: Nanophotonics&amp;quot;&quot;/&gt;&lt;property id=&quot;20307&quot; value=&quot;256&quot;/&gt;&lt;/object&gt;&lt;object type=&quot;3&quot; unique_id=&quot;10005&quot;&gt;&lt;property id=&quot;20148&quot; value=&quot;5&quot;/&gt;&lt;property id=&quot;20300&quot; value=&quot;Slide 7 - &amp;quot;Nanophotonics&amp;quot;&quot;/&gt;&lt;property id=&quot;20307&quot; value=&quot;539&quot;/&gt;&lt;/object&gt;&lt;object type=&quot;3&quot; unique_id=&quot;13142&quot;&gt;&lt;property id=&quot;20148&quot; value=&quot;5&quot;/&gt;&lt;property id=&quot;20300&quot; value=&quot;Slide 2 - &amp;quot;Good News&amp;quot;&quot;/&gt;&lt;property id=&quot;20307&quot; value=&quot;619&quot;/&gt;&lt;/object&gt;&lt;object type=&quot;3&quot; unique_id=&quot;13143&quot;&gt;&lt;property id=&quot;20148&quot; value=&quot;5&quot;/&gt;&lt;property id=&quot;20300&quot; value=&quot;Slide 3 - &amp;quot;Distributed processing on chip&amp;quot;&quot;/&gt;&lt;property id=&quot;20307&quot; value=&quot;620&quot;/&gt;&lt;/object&gt;&lt;object type=&quot;3&quot; unique_id=&quot;13144&quot;&gt;&lt;property id=&quot;20148&quot; value=&quot;5&quot;/&gt;&lt;property id=&quot;20300&quot; value=&quot;Slide 4 - &amp;quot;Si Photonics: How it works&amp;quot;&quot;/&gt;&lt;property id=&quot;20307&quot; value=&quot;621&quot;/&gt;&lt;/object&gt;&lt;object type=&quot;3&quot; unique_id=&quot;13145&quot;&gt;&lt;property id=&quot;20148&quot; value=&quot;5&quot;/&gt;&lt;property id=&quot;20300&quot; value=&quot;Slide 5 - &amp;quot;Ring Resonators&amp;quot;&quot;/&gt;&lt;property id=&quot;20307&quot; value=&quot;622&quot;/&gt;&lt;/object&gt;&lt;object type=&quot;3&quot; unique_id=&quot;13146&quot;&gt;&lt;property id=&quot;20148&quot; value=&quot;5&quot;/&gt;&lt;property id=&quot;20300&quot; value=&quot;Slide 6 - &amp;quot;Key attributes of Si photonics&amp;quot;&quot;/&gt;&lt;property id=&quot;20307&quot; value=&quot;623&quot;/&gt;&lt;/object&gt;&lt;object type=&quot;3&quot; unique_id=&quot;13148&quot;&gt;&lt;property id=&quot;20148&quot; value=&quot;5&quot;/&gt;&lt;property id=&quot;20300&quot; value=&quot;Slide 8 - &amp;quot;Corona substrate [ISCA08]&amp;quot;&quot;/&gt;&lt;property id=&quot;20307&quot; value=&quot;625&quot;/&gt;&lt;/object&gt;&lt;object type=&quot;3&quot; unique_id=&quot;13149&quot;&gt;&lt;property id=&quot;20148&quot; value=&quot;5&quot;/&gt;&lt;property id=&quot;20300&quot; value=&quot;Slide 9 - &amp;quot;Multiple writer single reader (MWSR) interconnects&amp;quot;&quot;/&gt;&lt;property id=&quot;20307&quot; value=&quot;626&quot;/&gt;&lt;/object&gt;&lt;object type=&quot;3&quot; unique_id=&quot;13150&quot;&gt;&lt;property id=&quot;20148&quot; value=&quot;5&quot;/&gt;&lt;property id=&quot;20300&quot; value=&quot;Slide 10 - &amp;quot;Motivating an optical arbitration solution&amp;quot;&quot;/&gt;&lt;property id=&quot;20307&quot; value=&quot;627&quot;/&gt;&lt;/object&gt;&lt;object type=&quot;3&quot; unique_id=&quot;13151&quot;&gt;&lt;property id=&quot;20148&quot; value=&quot;5&quot;/&gt;&lt;property id=&quot;20300&quot; value=&quot;Slide 11 - &amp;quot;Proposed optical protocols&amp;quot;&quot;/&gt;&lt;property id=&quot;20307&quot; value=&quot;628&quot;/&gt;&lt;/object&gt;&lt;object type=&quot;3&quot; unique_id=&quot;13152&quot;&gt;&lt;property id=&quot;20148&quot; value=&quot;5&quot;/&gt;&lt;property id=&quot;20300&quot; value=&quot;Slide 12 - &amp;quot;Baseline&amp;quot;&quot;/&gt;&lt;property id=&quot;20307&quot; value=&quot;629&quot;/&gt;&lt;/object&gt;&lt;object type=&quot;3&quot; unique_id=&quot;13153&quot;&gt;&lt;property id=&quot;20148&quot; value=&quot;5&quot;/&gt;&lt;property id=&quot;20300&quot; value=&quot;Slide 13 - &amp;quot;Optical arbitration basics&amp;quot;&quot;/&gt;&lt;property id=&quot;20307&quot; value=&quot;630&quot;/&gt;&lt;/object&gt;&lt;object type=&quot;3&quot; unique_id=&quot;13154&quot;&gt;&lt;property id=&quot;20148&quot; value=&quot;5&quot;/&gt;&lt;property id=&quot;20300&quot; value=&quot;Slide 14 - &amp;quot;Token Slot&amp;quot;&quot;/&gt;&lt;property id=&quot;20307&quot; value=&quot;631&quot;/&gt;&lt;/object&gt;&lt;object type=&quot;3&quot; unique_id=&quot;13155&quot;&gt;&lt;property id=&quot;20148&quot; value=&quot;5&quot;/&gt;&lt;property id=&quot;20300&quot; value=&quot;Slide 15 - &amp;quot;Flow control and fairness&amp;quot;&quot;/&gt;&lt;property id=&quot;20307&quot; value=&quot;632&quot;/&gt;&lt;/object&gt;&lt;object type=&quot;3&quot; unique_id=&quot;13156&quot;&gt;&lt;property id=&quot;20148&quot; value=&quot;5&quot;/&gt;&lt;property id=&quot;20300&quot; value=&quot;Slide 16 - &amp;quot;Results - Performance&amp;quot;&quot;/&gt;&lt;property id=&quot;20307&quot; value=&quot;633&quot;/&gt;&lt;/object&gt;&lt;object type=&quot;3&quot; unique_id=&quot;13157&quot;&gt;&lt;property id=&quot;20148&quot; value=&quot;5&quot;/&gt;&lt;property id=&quot;20300&quot; value=&quot;Slide 18 - &amp;quot;Optical arbitration summary&amp;quot;&quot;/&gt;&lt;property id=&quot;20307&quot; value=&quot;634&quot;/&gt;&lt;/object&gt;&lt;object type=&quot;3&quot; unique_id=&quot;13164&quot;&gt;&lt;property id=&quot;20148&quot; value=&quot;5&quot;/&gt;&lt;property id=&quot;20300&quot; value=&quot;Slide 20 - &amp;quot;What makes coherence hard?&amp;quot;&quot;/&gt;&lt;property id=&quot;20307&quot; value=&quot;641&quot;/&gt;&lt;/object&gt;&lt;object type=&quot;3&quot; unique_id=&quot;13165&quot;&gt;&lt;property id=&quot;20148&quot; value=&quot;5&quot;/&gt;&lt;property id=&quot;20300&quot; value=&quot;Slide 21 - &amp;quot;Example: MSI (SGI-Origin-like, directory, invalidate)&amp;quot;&quot;/&gt;&lt;property id=&quot;20307&quot; value=&quot;642&quot;/&gt;&lt;/object&gt;&lt;object type=&quot;3&quot; unique_id=&quot;13166&quot;&gt;&lt;property id=&quot;20148&quot; value=&quot;5&quot;/&gt;&lt;property id=&quot;20300&quot; value=&quot;Slide 22 - &amp;quot;Example: MSI (SGI-Origin-like, directory, invalidate)&amp;quot;&quot;/&gt;&lt;property id=&quot;20307&quot; value=&quot;643&quot;/&gt;&lt;/object&gt;&lt;object type=&quot;3&quot; unique_id=&quot;13167&quot;&gt;&lt;property id=&quot;20148&quot; value=&quot;5&quot;/&gt;&lt;property id=&quot;20300&quot; value=&quot;Slide 23 - &amp;quot;Example: MSI (SGI-Origin-like, directory, invalidate)&amp;quot;&quot;/&gt;&lt;property id=&quot;20307&quot; value=&quot;644&quot;/&gt;&lt;/object&gt;&lt;object type=&quot;3&quot; unique_id=&quot;13168&quot;&gt;&lt;property id=&quot;20148&quot; value=&quot;5&quot;/&gt;&lt;property id=&quot;20300&quot; value=&quot;Slide 24 - &amp;quot;Cache coherence complexity&amp;quot;&quot;/&gt;&lt;property id=&quot;20307&quot; value=&quot;645&quot;/&gt;&lt;/object&gt;&lt;object type=&quot;3&quot; unique_id=&quot;13169&quot;&gt;&lt;property id=&quot;20148&quot; value=&quot;5&quot;/&gt;&lt;property id=&quot;20300&quot; value=&quot;Slide 25 - &amp;quot;Cache coherence&amp;#x0D;&amp;#x0A;verification headache&amp;quot;&quot;/&gt;&lt;property id=&quot;20307&quot; value=&quot;646&quot;/&gt;&lt;/object&gt;&lt;object type=&quot;3&quot; unique_id=&quot;13170&quot;&gt;&lt;property id=&quot;20148&quot; value=&quot;5&quot;/&gt;&lt;property id=&quot;20300&quot; value=&quot;Slide 26 - &amp;quot;Atomic Coherence: Simplicity&amp;quot;&quot;/&gt;&lt;property id=&quot;20307&quot; value=&quot;647&quot;/&gt;&lt;/object&gt;&lt;object type=&quot;3&quot; unique_id=&quot;13171&quot;&gt;&lt;property id=&quot;20148&quot; value=&quot;5&quot;/&gt;&lt;property id=&quot;20300&quot; value=&quot;Slide 27 - &amp;quot;Race resolution&amp;quot;&quot;/&gt;&lt;property id=&quot;20307&quot; value=&quot;648&quot;/&gt;&lt;/object&gt;&lt;object type=&quot;3&quot; unique_id=&quot;13172&quot;&gt;&lt;property id=&quot;20148&quot; value=&quot;5&quot;/&gt;&lt;property id=&quot;20300&quot; value=&quot;Slide 28 - &amp;quot;Race resolution&amp;quot;&quot;/&gt;&lt;property id=&quot;20307&quot; value=&quot;649&quot;/&gt;&lt;/object&gt;&lt;object type=&quot;3&quot; unique_id=&quot;13173&quot;&gt;&lt;property id=&quot;20148&quot; value=&quot;5&quot;/&gt;&lt;property id=&quot;20300&quot; value=&quot;Slide 29 - &amp;quot;Race resolution&amp;quot;&quot;/&gt;&lt;property id=&quot;20307&quot; value=&quot;650&quot;/&gt;&lt;/object&gt;&lt;object type=&quot;3&quot; unique_id=&quot;13174&quot;&gt;&lt;property id=&quot;20148&quot; value=&quot;5&quot;/&gt;&lt;property id=&quot;20300&quot; value=&quot;Slide 30 - &amp;quot;Atomic &amp;amp; Coherence Substrates&amp;quot;&quot;/&gt;&lt;property id=&quot;20307&quot; value=&quot;651&quot;/&gt;&lt;/object&gt;&lt;object type=&quot;3&quot; unique_id=&quot;13175&quot;&gt;&lt;property id=&quot;20148&quot; value=&quot;5&quot;/&gt;&lt;property id=&quot;20300&quot; value=&quot;Slide 31 - &amp;quot;Mutexes circulate on ring&amp;quot;&quot;/&gt;&lt;property id=&quot;20307&quot; value=&quot;652&quot;/&gt;&lt;/object&gt;&lt;object type=&quot;3&quot; unique_id=&quot;13176&quot;&gt;&lt;property id=&quot;20148&quot; value=&quot;5&quot;/&gt;&lt;property id=&quot;20300&quot; value=&quot;Slide 32 - &amp;quot;Mutex acquire&amp;quot;&quot;/&gt;&lt;property id=&quot;20307&quot; value=&quot;653&quot;/&gt;&lt;/object&gt;&lt;object type=&quot;3&quot; unique_id=&quot;13177&quot;&gt;&lt;property id=&quot;20148&quot; value=&quot;5&quot;/&gt;&lt;property id=&quot;20300&quot; value=&quot;Slide 33 - &amp;quot;Mutex release&amp;quot;&quot;/&gt;&lt;property id=&quot;20307&quot; value=&quot;654&quot;/&gt;&lt;/object&gt;&lt;object type=&quot;3&quot; unique_id=&quot;13178&quot;&gt;&lt;property id=&quot;20148&quot; value=&quot;5&quot;/&gt;&lt;property id=&quot;20300&quot; value=&quot;Slide 34 - &amp;quot;Mutexes on ring&amp;quot;&quot;/&gt;&lt;property id=&quot;20307&quot; value=&quot;655&quot;/&gt;&lt;/object&gt;&lt;object type=&quot;3&quot; unique_id=&quot;13179&quot;&gt;&lt;property id=&quot;20148&quot; value=&quot;5&quot;/&gt;&lt;property id=&quot;20300&quot; value=&quot;Slide 35 - &amp;quot;Atomic Coherence: Complexity&amp;quot;&quot;/&gt;&lt;property id=&quot;20307&quot; value=&quot;656&quot;/&gt;&lt;/object&gt;&lt;object type=&quot;3&quot; unique_id=&quot;13180&quot;&gt;&lt;property id=&quot;20148&quot; value=&quot;5&quot;/&gt;&lt;property id=&quot;20300&quot; value=&quot;Slide 36 - &amp;quot;Performance&amp;quot;&quot;/&gt;&lt;property id=&quot;20307&quot; value=&quot;657&quot;/&gt;&lt;/object&gt;&lt;object type=&quot;3&quot; unique_id=&quot;13181&quot;&gt;&lt;property id=&quot;20148&quot; value=&quot;5&quot;/&gt;&lt;property id=&quot;20300&quot; value=&quot;Slide 37 - &amp;quot;Optimizing coherence&amp;quot;&quot;/&gt;&lt;property id=&quot;20307&quot; value=&quot;658&quot;/&gt;&lt;/object&gt;&lt;object type=&quot;3&quot; unique_id=&quot;13182&quot;&gt;&lt;property id=&quot;20148&quot; value=&quot;5&quot;/&gt;&lt;property id=&quot;20300&quot; value=&quot;Slide 38 - &amp;quot;Optimizing coherence&amp;quot;&quot;/&gt;&lt;property id=&quot;20307&quot; value=&quot;659&quot;/&gt;&lt;/object&gt;&lt;object type=&quot;3&quot; unique_id=&quot;13183&quot;&gt;&lt;property id=&quot;20148&quot; value=&quot;5&quot;/&gt;&lt;property id=&quot;20300&quot; value=&quot;Slide 39 - &amp;quot;Atomic Coherence Summary&amp;quot;&quot;/&gt;&lt;property id=&quot;20307&quot; value=&quot;660&quot;/&gt;&lt;/object&gt;&lt;object type=&quot;3&quot; unique_id=&quot;13689&quot;&gt;&lt;property id=&quot;20148&quot; value=&quot;5&quot;/&gt;&lt;property id=&quot;20300&quot; value=&quot;Slide 17 - &amp;quot;Results - Latency&amp;quot;&quot;/&gt;&lt;property id=&quot;20307&quot; value=&quot;672&quot;/&gt;&lt;/object&gt;&lt;object type=&quot;3&quot; unique_id=&quot;14103&quot;&gt;&lt;property id=&quot;20148&quot; value=&quot;5&quot;/&gt;&lt;property id=&quot;20300&quot; value=&quot;Slide 19 - &amp;quot;Nanophotonics&amp;quot;&quot;/&gt;&lt;property id=&quot;20307&quot; value=&quot;673&quot;/&gt;&lt;/object&gt;&lt;object type=&quot;3&quot; unique_id=&quot;14104&quot;&gt;&lt;property id=&quot;20148&quot; value=&quot;5&quot;/&gt;&lt;property id=&quot;20300&quot; value=&quot;Slide 40 - &amp;quot;Nanophotonics&amp;quot;&quot;/&gt;&lt;property id=&quot;20307&quot; value=&quot;674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5.5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2.9|2.1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5|10.9|3.4|1.9|3.1|0.6|7.7|13.4|45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4|13.1|3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.4|6.8|4.9|2.2|17.5|8.7|0.6|0.9|1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4|3.6|1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9|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8|30.3|9.4|10.2|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7.7|9.3|12.1|0.7|12.1|4.8|1.8|2|4"/>
</p:tagLst>
</file>

<file path=ppt/theme/theme1.xml><?xml version="1.0" encoding="utf-8"?>
<a:theme xmlns:a="http://schemas.openxmlformats.org/drawingml/2006/main" name="Training">
  <a:themeElements>
    <a:clrScheme name="Training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CBCB"/>
      </a:accent1>
      <a:accent2>
        <a:srgbClr val="969696"/>
      </a:accent2>
      <a:accent3>
        <a:srgbClr val="FFFFFF"/>
      </a:accent3>
      <a:accent4>
        <a:srgbClr val="000000"/>
      </a:accent4>
      <a:accent5>
        <a:srgbClr val="E2E2E2"/>
      </a:accent5>
      <a:accent6>
        <a:srgbClr val="878787"/>
      </a:accent6>
      <a:hlink>
        <a:srgbClr val="5F5F5F"/>
      </a:hlink>
      <a:folHlink>
        <a:srgbClr val="EAEAEA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Office\Templates\1033\Training.pot</Template>
  <TotalTime>10384</TotalTime>
  <Words>1568</Words>
  <Application>Microsoft Office PowerPoint</Application>
  <PresentationFormat>On-screen Show (4:3)</PresentationFormat>
  <Paragraphs>367</Paragraphs>
  <Slides>40</Slides>
  <Notes>13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43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93" baseType="lpstr">
      <vt:lpstr>Times New Roman</vt:lpstr>
      <vt:lpstr>Arial</vt:lpstr>
      <vt:lpstr>Wingdings</vt:lpstr>
      <vt:lpstr>Tahoma</vt:lpstr>
      <vt:lpstr>Helvetica</vt:lpstr>
      <vt:lpstr>Times</vt:lpstr>
      <vt:lpstr>굴림</vt:lpstr>
      <vt:lpstr>Training</vt:lpstr>
      <vt:lpstr>C:\Users\vantreas\Desktop\jobtalk\figs\all_rings.vsd\Drawing\~Page-1</vt:lpstr>
      <vt:lpstr>figs\token_circ.vsd\Drawing\~live_in_optics</vt:lpstr>
      <vt:lpstr>C:\Users\vantreas\interviews\Desktop\thesis\talk\figs\atomic.vsd\Drawing\~Substrate_a</vt:lpstr>
      <vt:lpstr>C:\Users\vantreas\interviews\Desktop\thesis\talk\figs\atomic.vsd\Drawing\~Substrate_a</vt:lpstr>
      <vt:lpstr>thesis\talk\figs\atomic.vsd\Drawing\~Substrate_a</vt:lpstr>
      <vt:lpstr>interviews\figs\atomic.vsd\Drawing\~MSI only</vt:lpstr>
      <vt:lpstr>C:\Users\vantreas\Desktop\thesis\talk\figs\tokens.vsd\Drawing\~anim_a0a</vt:lpstr>
      <vt:lpstr>C:\Users\vantreas\Desktop\thesis\talk\figs\tokens.vsd\Drawing\~anim_a0</vt:lpstr>
      <vt:lpstr>C:\Users\vantreas\Desktop\thesis\talk\figs\tokens.vsd\Drawing\~anim_a1</vt:lpstr>
      <vt:lpstr>C:\Users\vantreas\Desktop\thesis\talk\figs\tokens.vsd\Drawing\~anim_a2</vt:lpstr>
      <vt:lpstr>C:\Users\vantreas\Desktop\thesis\talk\figs\tokens.vsd\Drawing\~anim_a3</vt:lpstr>
      <vt:lpstr>C:\Users\vantreas\Desktop\thesis\talk\figs\tokens.vsd\Drawing\~anim_a4</vt:lpstr>
      <vt:lpstr>C:\Users\vantreas\Desktop\thesis\talk\figs\tokens.vsd\Drawing\~anim_a5</vt:lpstr>
      <vt:lpstr>C:\Users\vantreas\Desktop\thesis\talk\figs\tokens.vsd\Drawing\~anim_a6</vt:lpstr>
      <vt:lpstr>C:\Users\vantreas\Desktop\thesis\talk\figs\tokens.vsd\Drawing\~anim_a7</vt:lpstr>
      <vt:lpstr>C:\Users\vantreas\Desktop\thesis\talk\figs\tokens.vsd\Drawing\~anim_a8</vt:lpstr>
      <vt:lpstr>C:\Users\vantreas\Desktop\thesis\talk\figs\tokens.vsd\Drawing\~anim_b0</vt:lpstr>
      <vt:lpstr>C:\Users\vantreas\Desktop\thesis\talk\figs\tokens.vsd\Drawing\~ringLegend_half</vt:lpstr>
      <vt:lpstr>C:\Users\vantreas\Desktop\thesis\talk\figs\tokens.vsd\Drawing\~anim_b1</vt:lpstr>
      <vt:lpstr>C:\Users\vantreas\Desktop\thesis\talk\figs\tokens.vsd\Drawing\~anim_b2</vt:lpstr>
      <vt:lpstr>C:\Users\vantreas\Desktop\thesis\talk\figs\tokens.vsd\Drawing\~anim_b3</vt:lpstr>
      <vt:lpstr>C:\Users\vantreas\Desktop\thesis\talk\figs\tokens.vsd\Drawing\~anim_b4</vt:lpstr>
      <vt:lpstr>C:\Users\vantreas\Desktop\thesis\talk\figs\tokens.vsd\Drawing\~anim_b5</vt:lpstr>
      <vt:lpstr>C:\Users\vantreas\Desktop\thesis\talk\figs\tokens.vsd\Drawing\~anim_b6</vt:lpstr>
      <vt:lpstr>C:\Users\vantreas\Desktop\thesis\talk\figs\tokens.vsd\Drawing\~anim_b7</vt:lpstr>
      <vt:lpstr>C:\Users\vantreas\Desktop\thesis\talk\figs\tokens.vsd\Drawing\~anim_b8</vt:lpstr>
      <vt:lpstr>C:\Users\vantreas\Desktop\thesis\talk\figs\tokens.vsd\Drawing\~anim_b9</vt:lpstr>
      <vt:lpstr>C:\Users\vantreas\Desktop\thesis\talk\figs\tokens.vsd\Drawing\~ringLegend_half</vt:lpstr>
      <vt:lpstr>C:\Users\vantreas\Desktop\thesis\talk\figs\tokens.vsd\Drawing\~ringLegend_new</vt:lpstr>
      <vt:lpstr>C:\Users\vantreas\Desktop\thesis\talk\figs\tokens.vsd\Drawing\~anim_c0a</vt:lpstr>
      <vt:lpstr>C:\Users\vantreas\Desktop\thesis\talk\figs\tokens.vsd\Drawing\~anim_c0</vt:lpstr>
      <vt:lpstr>C:\Users\vantreas\Desktop\thesis\talk\figs\tokens.vsd\Drawing\~anim_c1</vt:lpstr>
      <vt:lpstr>C:\Users\vantreas\Desktop\thesis\talk\figs\tokens.vsd\Drawing\~anim_c2</vt:lpstr>
      <vt:lpstr>C:\Users\vantreas\Desktop\thesis\talk\figs\tokens.vsd\Drawing\~anim_c3</vt:lpstr>
      <vt:lpstr>C:\Users\vantreas\Desktop\thesis\talk\figs\tokens.vsd\Drawing\~anim_c4</vt:lpstr>
      <vt:lpstr>figs\token_circ.vsd\Drawing\~Page-1</vt:lpstr>
      <vt:lpstr>figs\token_circ.vsd\Drawing\~t_a</vt:lpstr>
      <vt:lpstr>figs\token_circ.vsd\Drawing\~t_b</vt:lpstr>
      <vt:lpstr>figs\token_circ.vsd\Drawing\~t_c</vt:lpstr>
      <vt:lpstr>figs\token_circ.vsd\Drawing\~dateline</vt:lpstr>
      <vt:lpstr>figs\token_circ.vsd\Drawing\~wdm_a</vt:lpstr>
      <vt:lpstr>figs\token_circ.vsd\Drawing\~wdm_b</vt:lpstr>
      <vt:lpstr>figs\token_circ.vsd\Drawing\~ring_detail</vt:lpstr>
      <vt:lpstr>Visio</vt:lpstr>
      <vt:lpstr>Equation</vt:lpstr>
      <vt:lpstr>ECE/CS 552: Nanophotonics</vt:lpstr>
      <vt:lpstr>Good News</vt:lpstr>
      <vt:lpstr>Distributed processing on chip</vt:lpstr>
      <vt:lpstr>Si Photonics: How it works</vt:lpstr>
      <vt:lpstr>Ring Resonators</vt:lpstr>
      <vt:lpstr>Key attributes of Si photonics</vt:lpstr>
      <vt:lpstr>Nanophotonics</vt:lpstr>
      <vt:lpstr>Corona substrate [ISCA08]</vt:lpstr>
      <vt:lpstr>Multiple writer single reader (MWSR) interconnects</vt:lpstr>
      <vt:lpstr>Motivating an optical arbitration solution</vt:lpstr>
      <vt:lpstr>Proposed optical protocols</vt:lpstr>
      <vt:lpstr>Baseline</vt:lpstr>
      <vt:lpstr>Optical arbitration basics</vt:lpstr>
      <vt:lpstr>Token Slot</vt:lpstr>
      <vt:lpstr>Flow control and fairness</vt:lpstr>
      <vt:lpstr>Results - Performance</vt:lpstr>
      <vt:lpstr>Results - Latency</vt:lpstr>
      <vt:lpstr>Optical arbitration summary</vt:lpstr>
      <vt:lpstr>Nanophotonics</vt:lpstr>
      <vt:lpstr>What makes coherence hard?</vt:lpstr>
      <vt:lpstr>Example: MSI (SGI-Origin-like, directory, invalidate)</vt:lpstr>
      <vt:lpstr>Example: MSI (SGI-Origin-like, directory, invalidate)</vt:lpstr>
      <vt:lpstr>Example: MSI (SGI-Origin-like, directory, invalidate)</vt:lpstr>
      <vt:lpstr>Cache coherence complexity</vt:lpstr>
      <vt:lpstr>Cache coherence verification headache</vt:lpstr>
      <vt:lpstr>Atomic Coherence: Simplicity</vt:lpstr>
      <vt:lpstr>Race resolution</vt:lpstr>
      <vt:lpstr>Race resolution</vt:lpstr>
      <vt:lpstr>Race resolution</vt:lpstr>
      <vt:lpstr>Atomic &amp; Coherence Substrates</vt:lpstr>
      <vt:lpstr>Mutexes circulate on ring</vt:lpstr>
      <vt:lpstr>Mutex acquire</vt:lpstr>
      <vt:lpstr>Mutex release</vt:lpstr>
      <vt:lpstr>Mutexes on ring</vt:lpstr>
      <vt:lpstr>Atomic Coherence: Complexity</vt:lpstr>
      <vt:lpstr>Performance</vt:lpstr>
      <vt:lpstr>Optimizing coherence</vt:lpstr>
      <vt:lpstr>Optimizing coherence</vt:lpstr>
      <vt:lpstr>Atomic Coherence Summary</vt:lpstr>
      <vt:lpstr>Nanophotonics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mikko</dc:creator>
  <cp:lastModifiedBy>mikko</cp:lastModifiedBy>
  <cp:revision>308</cp:revision>
  <cp:lastPrinted>1601-01-01T00:00:00Z</cp:lastPrinted>
  <dcterms:created xsi:type="dcterms:W3CDTF">1601-01-01T00:00:00Z</dcterms:created>
  <dcterms:modified xsi:type="dcterms:W3CDTF">2010-12-15T20:22:22Z</dcterms:modified>
</cp:coreProperties>
</file>