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9"/>
  </p:notesMasterIdLst>
  <p:sldIdLst>
    <p:sldId id="256" r:id="rId2"/>
    <p:sldId id="258" r:id="rId3"/>
    <p:sldId id="259" r:id="rId4"/>
    <p:sldId id="263" r:id="rId5"/>
    <p:sldId id="260" r:id="rId6"/>
    <p:sldId id="261" r:id="rId7"/>
    <p:sldId id="262" r:id="rId8"/>
    <p:sldId id="269" r:id="rId9"/>
    <p:sldId id="264" r:id="rId10"/>
    <p:sldId id="300" r:id="rId11"/>
    <p:sldId id="301" r:id="rId12"/>
    <p:sldId id="299" r:id="rId13"/>
    <p:sldId id="265" r:id="rId14"/>
    <p:sldId id="270" r:id="rId15"/>
    <p:sldId id="271" r:id="rId16"/>
    <p:sldId id="272" r:id="rId17"/>
    <p:sldId id="275" r:id="rId18"/>
    <p:sldId id="273" r:id="rId19"/>
    <p:sldId id="274" r:id="rId20"/>
    <p:sldId id="266" r:id="rId21"/>
    <p:sldId id="276" r:id="rId22"/>
    <p:sldId id="302" r:id="rId23"/>
    <p:sldId id="277" r:id="rId24"/>
    <p:sldId id="278" r:id="rId25"/>
    <p:sldId id="279" r:id="rId26"/>
    <p:sldId id="281" r:id="rId27"/>
    <p:sldId id="282" r:id="rId28"/>
    <p:sldId id="280" r:id="rId29"/>
    <p:sldId id="283" r:id="rId30"/>
    <p:sldId id="284" r:id="rId31"/>
    <p:sldId id="285" r:id="rId32"/>
    <p:sldId id="286" r:id="rId33"/>
    <p:sldId id="306"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 id="303" r:id="rId47"/>
    <p:sldId id="305" r:id="rId4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12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FC950FF5-F526-47A2-8679-3FB5163F132B}" type="datetimeFigureOut">
              <a:rPr lang="en-US"/>
              <a:pPr>
                <a:defRPr/>
              </a:pPr>
              <a:t>12/8/2010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8DC05688-8357-4BF0-9F15-86B629262C10}"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bwMode="auto">
          <a:noFill/>
          <a:ln>
            <a:solidFill>
              <a:srgbClr val="000000"/>
            </a:solidFill>
            <a:miter lim="800000"/>
            <a:headEnd/>
            <a:tailEnd/>
          </a:ln>
        </p:spPr>
      </p:sp>
      <p:sp>
        <p:nvSpPr>
          <p:cNvPr id="2662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zh-CN" smtClean="0"/>
          </a:p>
        </p:txBody>
      </p:sp>
      <p:sp>
        <p:nvSpPr>
          <p:cNvPr id="2867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defTabSz="912813" fontAlgn="base">
              <a:spcBef>
                <a:spcPct val="0"/>
              </a:spcBef>
              <a:spcAft>
                <a:spcPct val="0"/>
              </a:spcAft>
              <a:defRPr/>
            </a:pPr>
            <a:fld id="{8C81035C-E8F7-464F-A7FF-272D0C38F799}" type="slidenum">
              <a:rPr lang="en-US" altLang="zh-CN"/>
              <a:pPr defTabSz="912813" fontAlgn="base">
                <a:spcBef>
                  <a:spcPct val="0"/>
                </a:spcBef>
                <a:spcAft>
                  <a:spcPct val="0"/>
                </a:spcAft>
                <a:defRPr/>
              </a:pPr>
              <a:t>12</a:t>
            </a:fld>
            <a:endParaRPr lang="en-US"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Rot="1" noChangeAspect="1" noChangeArrowheads="1" noTextEdit="1"/>
          </p:cNvSpPr>
          <p:nvPr>
            <p:ph type="sldImg"/>
          </p:nvPr>
        </p:nvSpPr>
        <p:spPr bwMode="auto">
          <a:xfrm>
            <a:off x="1160463" y="588963"/>
            <a:ext cx="4552950" cy="3414712"/>
          </a:xfrm>
          <a:noFill/>
          <a:ln>
            <a:solidFill>
              <a:srgbClr val="000000"/>
            </a:solidFill>
            <a:miter lim="800000"/>
            <a:headEnd/>
            <a:tailEnd/>
          </a:ln>
        </p:spPr>
      </p:sp>
      <p:sp>
        <p:nvSpPr>
          <p:cNvPr id="50178" name="Rectangle 3"/>
          <p:cNvSpPr>
            <a:spLocks noGrp="1" noChangeArrowheads="1"/>
          </p:cNvSpPr>
          <p:nvPr>
            <p:ph type="body" idx="1"/>
          </p:nvPr>
        </p:nvSpPr>
        <p:spPr bwMode="auto">
          <a:xfrm>
            <a:off x="515938" y="4341813"/>
            <a:ext cx="5910262" cy="4114800"/>
          </a:xfrm>
          <a:noFill/>
        </p:spPr>
        <p:txBody>
          <a:bodyPr wrap="square" numCol="1" anchor="t" anchorCtr="0" compatLnSpc="1">
            <a:prstTxWarp prst="textNoShape">
              <a:avLst/>
            </a:prstTxWarp>
          </a:bodyPr>
          <a:lstStyle/>
          <a:p>
            <a:pPr eaLnBrk="1" hangingPunct="1">
              <a:spcBef>
                <a:spcPct val="0"/>
              </a:spcBef>
            </a:pPr>
            <a:r>
              <a:rPr lang="en-US" altLang="zh-CN" smtClean="0">
                <a:latin typeface="Arial" charset="0"/>
                <a:cs typeface="Arial" charset="0"/>
              </a:rPr>
              <a:t>The northbridge chip is basically a DMA controller (to the memory, the graphical output device (monitor) and the southbridge chip).  The southbridge connects the northbridge to a cornucopia of I/O buses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152F6567-4895-4D29-9332-E392C703C2C9}" type="datetimeFigureOut">
              <a:rPr lang="en-US"/>
              <a:pPr>
                <a:defRPr/>
              </a:pPr>
              <a:t>12/8/2010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97829A1-2FA3-422B-AF2B-45CB48A4937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9FBAF7D-8CD4-4394-B600-268127D39B91}" type="datetimeFigureOut">
              <a:rPr lang="en-US"/>
              <a:pPr>
                <a:defRPr/>
              </a:pPr>
              <a:t>12/8/2010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7DC9A56-D4D9-48A6-B5FE-C534CD84299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A26EFC1-B479-4E0C-AB91-BD693F8EF5C3}" type="datetimeFigureOut">
              <a:rPr lang="en-US"/>
              <a:pPr>
                <a:defRPr/>
              </a:pPr>
              <a:t>12/8/2010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8603905-C4A5-4CCC-A19A-4882E125CBE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3BDBFA5-2441-4AAA-9DA9-18EA39B16ED1}" type="datetimeFigureOut">
              <a:rPr lang="en-US"/>
              <a:pPr>
                <a:defRPr/>
              </a:pPr>
              <a:t>12/8/2010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4AADF27-161D-46E7-876E-04DE7B5CEC1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F1CEA86-A9E8-4D25-B432-C2CFE8742697}" type="datetimeFigureOut">
              <a:rPr lang="en-US"/>
              <a:pPr>
                <a:defRPr/>
              </a:pPr>
              <a:t>12/8/2010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08749FE-A194-4DB9-A9E4-884EBFDFB3A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897E7A4D-9539-4399-A59E-7C574D7463BA}" type="datetimeFigureOut">
              <a:rPr lang="en-US"/>
              <a:pPr>
                <a:defRPr/>
              </a:pPr>
              <a:t>12/8/2010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B9E52E2-56FE-48E9-8E68-344363EB989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325B6D8D-8150-49FD-901B-2ECCFC577B39}" type="datetimeFigureOut">
              <a:rPr lang="en-US"/>
              <a:pPr>
                <a:defRPr/>
              </a:pPr>
              <a:t>12/8/2010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A641DB38-67C2-443D-AFA3-24C81CA3B21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F9707B6-AFD1-4692-ADCC-704E0B677B77}" type="datetimeFigureOut">
              <a:rPr lang="en-US"/>
              <a:pPr>
                <a:defRPr/>
              </a:pPr>
              <a:t>12/8/2010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6D50736-57C9-4598-BD50-F78A13CCFFB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75E87D3-8488-4603-955D-31666004DE4C}" type="datetimeFigureOut">
              <a:rPr lang="en-US"/>
              <a:pPr>
                <a:defRPr/>
              </a:pPr>
              <a:t>12/8/2010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A666F2D5-1D43-43C7-A655-A6AF835A777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4B5A776-5099-4AA9-85D8-C55079ED0DAD}" type="datetimeFigureOut">
              <a:rPr lang="en-US"/>
              <a:pPr>
                <a:defRPr/>
              </a:pPr>
              <a:t>12/8/2010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95CAF14-D232-48AD-9C1A-87CF92B6C53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626E5BF-EDF5-405B-85B6-D03421207BCF}" type="datetimeFigureOut">
              <a:rPr lang="en-US"/>
              <a:pPr>
                <a:defRPr/>
              </a:pPr>
              <a:t>12/8/2010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A4A373C-303A-45F2-8841-9D308957AA6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zh-CN"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ADBCDDB9-B9C3-4AC7-9577-3F966CE30141}" type="datetimeFigureOut">
              <a:rPr lang="en-US"/>
              <a:pPr>
                <a:defRPr/>
              </a:pPr>
              <a:t>12/8/2010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371CB0C7-3284-4FCB-B154-DE4F62848A4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upload.wikimedia.org/wikipedia/commons/9/9b/RAID_0.svg"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upload.wikimedia.org/wikipedia/commons/b/b7/RAID_1.svg"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upload.wikimedia.org/wikipedia/commons/b/b5/RAID2_arch.svg"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upload.wikimedia.org/wikipedia/commons/f/f9/RAID_3.svg"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upload.wikimedia.org/wikipedia/commons/a/ad/RAID_4.svg"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upload.wikimedia.org/wikipedia/commons/6/64/RAID_5.sv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youtube.com/watch?v=_NLW4sU3DN0" TargetMode="External"/><Relationship Id="rId2" Type="http://schemas.openxmlformats.org/officeDocument/2006/relationships/hyperlink" Target="http://www.youtube.com/watch?v=9eMWG3fwiEU&amp;feature=related"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ctrTitle"/>
          </p:nvPr>
        </p:nvSpPr>
        <p:spPr/>
        <p:txBody>
          <a:bodyPr/>
          <a:lstStyle/>
          <a:p>
            <a:pPr eaLnBrk="1" hangingPunct="1"/>
            <a:r>
              <a:rPr lang="en-US" altLang="zh-CN" smtClean="0"/>
              <a:t>ECE/CS 552: Intro to Computer Architecture</a:t>
            </a:r>
          </a:p>
        </p:txBody>
      </p:sp>
      <p:sp>
        <p:nvSpPr>
          <p:cNvPr id="3" name="Subtitle 2"/>
          <p:cNvSpPr>
            <a:spLocks noGrp="1"/>
          </p:cNvSpPr>
          <p:nvPr>
            <p:ph type="subTitle" idx="1"/>
          </p:nvPr>
        </p:nvSpPr>
        <p:spPr/>
        <p:txBody>
          <a:bodyPr rtlCol="0">
            <a:normAutofit/>
          </a:bodyPr>
          <a:lstStyle/>
          <a:p>
            <a:pPr eaLnBrk="1" fontAlgn="auto" hangingPunct="1">
              <a:spcAft>
                <a:spcPts val="0"/>
              </a:spcAft>
              <a:buFont typeface="Arial" pitchFamily="34" charset="0"/>
              <a:buNone/>
              <a:defRPr/>
            </a:pPr>
            <a:r>
              <a:rPr lang="en-US" dirty="0" smtClean="0"/>
              <a:t>Instructor: </a:t>
            </a:r>
            <a:r>
              <a:rPr lang="en-US" dirty="0" err="1" smtClean="0"/>
              <a:t>Mikko</a:t>
            </a:r>
            <a:r>
              <a:rPr lang="en-US" dirty="0" smtClean="0"/>
              <a:t> </a:t>
            </a:r>
            <a:r>
              <a:rPr lang="en-US" dirty="0" err="1" smtClean="0"/>
              <a:t>Lipasti</a:t>
            </a:r>
            <a:endParaRPr lang="en-US" dirty="0" smtClean="0"/>
          </a:p>
          <a:p>
            <a:pPr eaLnBrk="1" fontAlgn="auto" hangingPunct="1">
              <a:spcAft>
                <a:spcPts val="0"/>
              </a:spcAft>
              <a:buFont typeface="Arial" pitchFamily="34" charset="0"/>
              <a:buNone/>
              <a:defRPr/>
            </a:pPr>
            <a:r>
              <a:rPr lang="en-US" dirty="0" smtClean="0"/>
              <a:t>TA: </a:t>
            </a:r>
            <a:r>
              <a:rPr lang="en-US" dirty="0" err="1" smtClean="0"/>
              <a:t>Guangyu</a:t>
            </a:r>
            <a:r>
              <a:rPr lang="en-US" dirty="0" smtClean="0"/>
              <a:t> Shi</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pPr eaLnBrk="1" hangingPunct="1"/>
            <a:r>
              <a:rPr lang="en-US" altLang="zh-CN" smtClean="0"/>
              <a:t>Flash Storage</a:t>
            </a:r>
          </a:p>
        </p:txBody>
      </p:sp>
      <p:sp>
        <p:nvSpPr>
          <p:cNvPr id="23554" name="Content Placeholder 2"/>
          <p:cNvSpPr>
            <a:spLocks noGrp="1"/>
          </p:cNvSpPr>
          <p:nvPr>
            <p:ph idx="1"/>
          </p:nvPr>
        </p:nvSpPr>
        <p:spPr/>
        <p:txBody>
          <a:bodyPr/>
          <a:lstStyle/>
          <a:p>
            <a:pPr eaLnBrk="1" hangingPunct="1"/>
            <a:r>
              <a:rPr lang="en-US" altLang="zh-CN" smtClean="0"/>
              <a:t>Flash memory</a:t>
            </a:r>
          </a:p>
          <a:p>
            <a:pPr lvl="1" eaLnBrk="1" hangingPunct="1"/>
            <a:r>
              <a:rPr lang="en-US" altLang="zh-CN" smtClean="0"/>
              <a:t>A type of EEPROM</a:t>
            </a:r>
          </a:p>
          <a:p>
            <a:pPr eaLnBrk="1" hangingPunct="1"/>
            <a:r>
              <a:rPr lang="en-US" altLang="zh-CN" smtClean="0"/>
              <a:t>possible substitute of disk</a:t>
            </a:r>
          </a:p>
          <a:p>
            <a:pPr lvl="1" eaLnBrk="1" hangingPunct="1"/>
            <a:r>
              <a:rPr lang="en-US" altLang="zh-CN" smtClean="0"/>
              <a:t>Nonvolatile</a:t>
            </a:r>
          </a:p>
          <a:p>
            <a:pPr lvl="1" eaLnBrk="1" hangingPunct="1"/>
            <a:r>
              <a:rPr lang="en-US" altLang="zh-CN" smtClean="0"/>
              <a:t>100-1000 times faster than disks</a:t>
            </a:r>
          </a:p>
          <a:p>
            <a:pPr lvl="1" eaLnBrk="1" hangingPunct="1"/>
            <a:r>
              <a:rPr lang="en-US" altLang="zh-CN" smtClean="0"/>
              <a:t>Small, power efficient &amp; shock resistant</a:t>
            </a:r>
          </a:p>
          <a:p>
            <a:pPr eaLnBrk="1" hangingPunct="1"/>
            <a:r>
              <a:rPr lang="en-US" altLang="zh-CN" smtClean="0"/>
              <a:t>Popular in mobile devices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pPr eaLnBrk="1" hangingPunct="1"/>
            <a:r>
              <a:rPr lang="en-US" altLang="zh-CN" smtClean="0"/>
              <a:t>Flash Storage</a:t>
            </a:r>
          </a:p>
        </p:txBody>
      </p:sp>
      <p:sp>
        <p:nvSpPr>
          <p:cNvPr id="24578" name="Content Placeholder 2"/>
          <p:cNvSpPr>
            <a:spLocks noGrp="1"/>
          </p:cNvSpPr>
          <p:nvPr>
            <p:ph idx="1"/>
          </p:nvPr>
        </p:nvSpPr>
        <p:spPr/>
        <p:txBody>
          <a:bodyPr/>
          <a:lstStyle/>
          <a:p>
            <a:pPr eaLnBrk="1" hangingPunct="1"/>
            <a:r>
              <a:rPr lang="en-US" altLang="zh-CN" smtClean="0"/>
              <a:t>Disadvantage: wear out</a:t>
            </a:r>
          </a:p>
          <a:p>
            <a:pPr lvl="1" eaLnBrk="1" hangingPunct="1"/>
            <a:r>
              <a:rPr lang="en-US" altLang="zh-CN" smtClean="0"/>
              <a:t>Not so popular for desktop and servers</a:t>
            </a:r>
            <a:br>
              <a:rPr lang="en-US" altLang="zh-CN" smtClean="0"/>
            </a:br>
            <a:endParaRPr lang="en-US" altLang="zh-CN" smtClean="0"/>
          </a:p>
          <a:p>
            <a:pPr eaLnBrk="1" hangingPunct="1"/>
            <a:r>
              <a:rPr lang="en-US" altLang="zh-CN" smtClean="0"/>
              <a:t>Solution: wear leveling</a:t>
            </a:r>
          </a:p>
          <a:p>
            <a:pPr lvl="1" eaLnBrk="1" hangingPunct="1"/>
            <a:r>
              <a:rPr lang="en-US" altLang="zh-CN" smtClean="0"/>
              <a:t>one block with a specially extended life of 100,000+ cycles (regular: ~1000 cycles)</a:t>
            </a:r>
          </a:p>
          <a:p>
            <a:pPr lvl="1" eaLnBrk="1" hangingPunct="1"/>
            <a:r>
              <a:rPr lang="en-US" altLang="zh-CN" smtClean="0"/>
              <a:t>erasures and re-writes are distributed evenly across the medium</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oter Placeholder 4"/>
          <p:cNvSpPr>
            <a:spLocks noGrp="1"/>
          </p:cNvSpPr>
          <p:nvPr>
            <p:ph type="ftr" sz="quarter" idx="11"/>
          </p:nvPr>
        </p:nvSpPr>
        <p:spPr/>
        <p:txBody>
          <a:bodyPr/>
          <a:lstStyle/>
          <a:p>
            <a:pPr>
              <a:defRPr/>
            </a:pPr>
            <a:r>
              <a:rPr lang="en-US" smtClean="0"/>
              <a:t>© 2005 Mikko Lipasti</a:t>
            </a:r>
          </a:p>
        </p:txBody>
      </p:sp>
      <p:sp>
        <p:nvSpPr>
          <p:cNvPr id="25602" name="Slide Number Placeholder 5"/>
          <p:cNvSpPr>
            <a:spLocks noGrp="1"/>
          </p:cNvSpPr>
          <p:nvPr>
            <p:ph type="sldNum" sz="quarter" idx="12"/>
          </p:nvPr>
        </p:nvSpPr>
        <p:spPr bwMode="auto">
          <a:xfrm>
            <a:off x="6553200" y="6492875"/>
            <a:ext cx="2133600" cy="365125"/>
          </a:xfrm>
          <a:noFill/>
          <a:ln>
            <a:miter lim="800000"/>
            <a:headEnd/>
            <a:tailEnd/>
          </a:ln>
        </p:spPr>
        <p:txBody>
          <a:bodyPr wrap="square" numCol="1" anchorCtr="0" compatLnSpc="1">
            <a:prstTxWarp prst="textNoShape">
              <a:avLst/>
            </a:prstTxWarp>
          </a:bodyPr>
          <a:lstStyle/>
          <a:p>
            <a:pPr lvl="1"/>
            <a:fld id="{C021CBBC-F9E0-467D-B770-DCD0E234AA2E}" type="slidenum">
              <a:rPr lang="en-US" altLang="zh-CN">
                <a:latin typeface="Calibri" pitchFamily="34" charset="0"/>
              </a:rPr>
              <a:pPr lvl="1"/>
              <a:t>12</a:t>
            </a:fld>
            <a:endParaRPr lang="en-US" altLang="zh-CN">
              <a:latin typeface="Times New Roman" pitchFamily="18" charset="0"/>
            </a:endParaRPr>
          </a:p>
        </p:txBody>
      </p:sp>
      <p:sp>
        <p:nvSpPr>
          <p:cNvPr id="25603" name="Rectangle 2"/>
          <p:cNvSpPr>
            <a:spLocks noGrp="1" noChangeArrowheads="1"/>
          </p:cNvSpPr>
          <p:nvPr>
            <p:ph type="title"/>
          </p:nvPr>
        </p:nvSpPr>
        <p:spPr/>
        <p:txBody>
          <a:bodyPr/>
          <a:lstStyle/>
          <a:p>
            <a:pPr eaLnBrk="1" hangingPunct="1"/>
            <a:r>
              <a:rPr lang="en-US" altLang="zh-CN" smtClean="0"/>
              <a:t>Types of Storage</a:t>
            </a:r>
          </a:p>
        </p:txBody>
      </p:sp>
      <p:graphicFrame>
        <p:nvGraphicFramePr>
          <p:cNvPr id="225283" name="Group 3"/>
          <p:cNvGraphicFramePr>
            <a:graphicFrameLocks noGrp="1"/>
          </p:cNvGraphicFramePr>
          <p:nvPr/>
        </p:nvGraphicFramePr>
        <p:xfrm>
          <a:off x="685800" y="1752600"/>
          <a:ext cx="7772400" cy="4595813"/>
        </p:xfrm>
        <a:graphic>
          <a:graphicData uri="http://schemas.openxmlformats.org/drawingml/2006/table">
            <a:tbl>
              <a:tblPr/>
              <a:tblGrid>
                <a:gridCol w="2538413"/>
                <a:gridCol w="2378075"/>
                <a:gridCol w="1428750"/>
                <a:gridCol w="1427162"/>
              </a:tblGrid>
              <a:tr h="609600">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en-US" altLang="zh-CN" sz="2800" b="0" i="0" u="none" strike="noStrike" cap="none" normalizeH="0" baseline="0" smtClean="0">
                          <a:ln>
                            <a:noFill/>
                          </a:ln>
                          <a:solidFill>
                            <a:schemeClr val="tx1"/>
                          </a:solidFill>
                          <a:effectLst/>
                          <a:latin typeface="Times New Roman" pitchFamily="18" charset="0"/>
                          <a:ea typeface="宋体" charset="-122"/>
                        </a:rPr>
                        <a:t>Type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en-US" altLang="zh-CN" sz="2800" b="0" i="0" u="none" strike="noStrike" cap="none" normalizeH="0" baseline="0" smtClean="0">
                          <a:ln>
                            <a:noFill/>
                          </a:ln>
                          <a:solidFill>
                            <a:schemeClr val="tx1"/>
                          </a:solidFill>
                          <a:effectLst/>
                          <a:latin typeface="Times New Roman" pitchFamily="18" charset="0"/>
                          <a:ea typeface="宋体" charset="-122"/>
                        </a:rPr>
                        <a:t>Size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en-US" altLang="zh-CN" sz="2800" b="0" i="0" u="none" strike="noStrike" cap="none" normalizeH="0" baseline="0" smtClean="0">
                          <a:ln>
                            <a:noFill/>
                          </a:ln>
                          <a:solidFill>
                            <a:schemeClr val="tx1"/>
                          </a:solidFill>
                          <a:effectLst/>
                          <a:latin typeface="Times New Roman" pitchFamily="18" charset="0"/>
                          <a:ea typeface="宋体" charset="-122"/>
                        </a:rPr>
                        <a:t>Speed</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en-US" altLang="zh-CN" sz="2800" b="0" i="0" u="none" strike="noStrike" cap="none" normalizeH="0" baseline="0" smtClean="0">
                          <a:ln>
                            <a:noFill/>
                          </a:ln>
                          <a:solidFill>
                            <a:schemeClr val="tx1"/>
                          </a:solidFill>
                          <a:effectLst/>
                          <a:latin typeface="Times New Roman" pitchFamily="18" charset="0"/>
                          <a:ea typeface="宋体" charset="-122"/>
                        </a:rPr>
                        <a:t>Cost/bit</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661988">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en-US" altLang="zh-CN" sz="2800" b="0" i="0" u="none" strike="noStrike" cap="none" normalizeH="0" baseline="0" smtClean="0">
                          <a:ln>
                            <a:noFill/>
                          </a:ln>
                          <a:solidFill>
                            <a:schemeClr val="tx1"/>
                          </a:solidFill>
                          <a:effectLst/>
                          <a:latin typeface="Times New Roman" pitchFamily="18" charset="0"/>
                          <a:ea typeface="宋体" charset="-122"/>
                        </a:rPr>
                        <a:t>Register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en-US" altLang="zh-CN" sz="2800" b="0" i="0" u="none" strike="noStrike" cap="none" normalizeH="0" baseline="0" smtClean="0">
                          <a:ln>
                            <a:noFill/>
                          </a:ln>
                          <a:solidFill>
                            <a:schemeClr val="tx1"/>
                          </a:solidFill>
                          <a:effectLst/>
                          <a:latin typeface="Times New Roman" pitchFamily="18" charset="0"/>
                          <a:ea typeface="宋体" charset="-122"/>
                        </a:rPr>
                        <a:t>&lt; 1KB</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en-US" altLang="zh-CN" sz="2800" b="0" i="0" u="none" strike="noStrike" cap="none" normalizeH="0" baseline="0" smtClean="0">
                          <a:ln>
                            <a:noFill/>
                          </a:ln>
                          <a:solidFill>
                            <a:schemeClr val="tx1"/>
                          </a:solidFill>
                          <a:effectLst/>
                          <a:latin typeface="Times New Roman" pitchFamily="18" charset="0"/>
                          <a:ea typeface="宋体" charset="-122"/>
                        </a:rPr>
                        <a:t>&lt; 1ns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en-US" altLang="zh-CN" sz="2800" b="0" i="0" u="none" strike="noStrike" cap="none" normalizeH="0" baseline="0" smtClean="0">
                          <a:ln>
                            <a:noFill/>
                          </a:ln>
                          <a:solidFill>
                            <a:schemeClr val="tx1"/>
                          </a:solidFill>
                          <a:effectLst/>
                          <a:latin typeface="Times New Roman" pitchFamily="18" charset="0"/>
                          <a:ea typeface="宋体" charset="-122"/>
                        </a:rPr>
                        <a:t>$$$$</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658813">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en-US" altLang="zh-CN" sz="2800" b="0" i="0" u="none" strike="noStrike" cap="none" normalizeH="0" baseline="0" smtClean="0">
                          <a:ln>
                            <a:noFill/>
                          </a:ln>
                          <a:solidFill>
                            <a:schemeClr val="tx1"/>
                          </a:solidFill>
                          <a:effectLst/>
                          <a:latin typeface="Times New Roman" pitchFamily="18" charset="0"/>
                          <a:ea typeface="宋体" charset="-122"/>
                        </a:rPr>
                        <a:t>On-chip SRAM</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en-US" altLang="zh-CN" sz="2800" b="0" i="0" u="none" strike="noStrike" cap="none" normalizeH="0" baseline="0" smtClean="0">
                          <a:ln>
                            <a:noFill/>
                          </a:ln>
                          <a:solidFill>
                            <a:schemeClr val="tx1"/>
                          </a:solidFill>
                          <a:effectLst/>
                          <a:latin typeface="Times New Roman" pitchFamily="18" charset="0"/>
                          <a:ea typeface="宋体" charset="-122"/>
                        </a:rPr>
                        <a:t>8KB-6MB</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en-US" altLang="zh-CN" sz="2800" b="0" i="0" u="none" strike="noStrike" cap="none" normalizeH="0" baseline="0" smtClean="0">
                          <a:ln>
                            <a:noFill/>
                          </a:ln>
                          <a:solidFill>
                            <a:schemeClr val="tx1"/>
                          </a:solidFill>
                          <a:effectLst/>
                          <a:latin typeface="Times New Roman" pitchFamily="18" charset="0"/>
                          <a:ea typeface="宋体" charset="-122"/>
                        </a:rPr>
                        <a:t>&lt; 10ns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en-US" altLang="zh-CN" sz="2800" b="0" i="0" u="none" strike="noStrike" cap="none" normalizeH="0" baseline="0" smtClean="0">
                          <a:ln>
                            <a:noFill/>
                          </a:ln>
                          <a:solidFill>
                            <a:schemeClr val="tx1"/>
                          </a:solidFill>
                          <a:effectLst/>
                          <a:latin typeface="Times New Roman" pitchFamily="18" charset="0"/>
                          <a:ea typeface="宋体" charset="-122"/>
                        </a:rPr>
                        <a:t>$$$</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660400">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en-US" altLang="zh-CN" sz="2800" b="0" i="0" u="none" strike="noStrike" cap="none" normalizeH="0" baseline="0" smtClean="0">
                          <a:ln>
                            <a:noFill/>
                          </a:ln>
                          <a:solidFill>
                            <a:schemeClr val="tx1"/>
                          </a:solidFill>
                          <a:effectLst/>
                          <a:latin typeface="Times New Roman" pitchFamily="18" charset="0"/>
                          <a:ea typeface="宋体" charset="-122"/>
                        </a:rPr>
                        <a:t>Off-chip SRAM</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en-US" altLang="zh-CN" sz="2800" b="0" i="0" u="none" strike="noStrike" cap="none" normalizeH="0" baseline="0" smtClean="0">
                          <a:ln>
                            <a:noFill/>
                          </a:ln>
                          <a:solidFill>
                            <a:schemeClr val="tx1"/>
                          </a:solidFill>
                          <a:effectLst/>
                          <a:latin typeface="Times New Roman" pitchFamily="18" charset="0"/>
                          <a:ea typeface="宋体" charset="-122"/>
                        </a:rPr>
                        <a:t>1Mb – 16Mb</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en-US" altLang="zh-CN" sz="2800" b="0" i="0" u="none" strike="noStrike" cap="none" normalizeH="0" baseline="0" smtClean="0">
                          <a:ln>
                            <a:noFill/>
                          </a:ln>
                          <a:solidFill>
                            <a:schemeClr val="tx1"/>
                          </a:solidFill>
                          <a:effectLst/>
                          <a:latin typeface="Times New Roman" pitchFamily="18" charset="0"/>
                          <a:ea typeface="宋体" charset="-122"/>
                        </a:rPr>
                        <a:t>&lt; 20ns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en-US" altLang="zh-CN" sz="2800" b="0" i="0" u="none" strike="noStrike" cap="none" normalizeH="0" baseline="0" smtClean="0">
                          <a:ln>
                            <a:noFill/>
                          </a:ln>
                          <a:solidFill>
                            <a:schemeClr val="tx1"/>
                          </a:solidFill>
                          <a:effectLst/>
                          <a:latin typeface="Times New Roman" pitchFamily="18" charset="0"/>
                          <a:ea typeface="宋体" charset="-122"/>
                        </a:rPr>
                        <a:t>$$</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687388">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en-US" altLang="zh-CN" sz="2800" b="0" i="0" u="none" strike="noStrike" cap="none" normalizeH="0" baseline="0" smtClean="0">
                          <a:ln>
                            <a:noFill/>
                          </a:ln>
                          <a:solidFill>
                            <a:schemeClr val="tx1"/>
                          </a:solidFill>
                          <a:effectLst/>
                          <a:latin typeface="Times New Roman" pitchFamily="18" charset="0"/>
                          <a:ea typeface="宋体" charset="-122"/>
                        </a:rPr>
                        <a:t>DRAM</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en-US" altLang="zh-CN" sz="2800" b="0" i="0" u="none" strike="noStrike" cap="none" normalizeH="0" baseline="0" smtClean="0">
                          <a:ln>
                            <a:noFill/>
                          </a:ln>
                          <a:solidFill>
                            <a:schemeClr val="tx1"/>
                          </a:solidFill>
                          <a:effectLst/>
                          <a:latin typeface="Times New Roman" pitchFamily="18" charset="0"/>
                          <a:ea typeface="宋体" charset="-122"/>
                        </a:rPr>
                        <a:t>64MB – 1TB</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en-US" altLang="zh-CN" sz="2800" b="0" i="0" u="none" strike="noStrike" cap="none" normalizeH="0" baseline="0" smtClean="0">
                          <a:ln>
                            <a:noFill/>
                          </a:ln>
                          <a:solidFill>
                            <a:schemeClr val="tx1"/>
                          </a:solidFill>
                          <a:effectLst/>
                          <a:latin typeface="Times New Roman" pitchFamily="18" charset="0"/>
                          <a:ea typeface="宋体" charset="-122"/>
                        </a:rPr>
                        <a:t>&lt; 100ns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en-US" altLang="zh-CN" sz="2800" b="0" i="0" u="none" strike="noStrike" cap="none" normalizeH="0" baseline="0" smtClean="0">
                          <a:ln>
                            <a:noFill/>
                          </a:ln>
                          <a:solidFill>
                            <a:schemeClr val="tx1"/>
                          </a:solidFill>
                          <a:effectLst/>
                          <a:latin typeface="Times New Roman" pitchFamily="18" charset="0"/>
                          <a:ea typeface="宋体" charset="-122"/>
                        </a:rPr>
                        <a:t>$</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658813">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en-US" altLang="zh-CN" sz="2800" b="0" i="0" u="none" strike="noStrike" cap="none" normalizeH="0" baseline="0" smtClean="0">
                          <a:ln>
                            <a:noFill/>
                          </a:ln>
                          <a:solidFill>
                            <a:schemeClr val="tx1"/>
                          </a:solidFill>
                          <a:effectLst/>
                          <a:latin typeface="Times New Roman" pitchFamily="18" charset="0"/>
                          <a:ea typeface="宋体" charset="-122"/>
                        </a:rPr>
                        <a:t>Flash</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en-US" altLang="zh-CN" sz="2800" b="0" i="0" u="none" strike="noStrike" cap="none" normalizeH="0" baseline="0" smtClean="0">
                          <a:ln>
                            <a:noFill/>
                          </a:ln>
                          <a:solidFill>
                            <a:schemeClr val="tx1"/>
                          </a:solidFill>
                          <a:effectLst/>
                          <a:latin typeface="Times New Roman" pitchFamily="18" charset="0"/>
                          <a:ea typeface="宋体" charset="-122"/>
                        </a:rPr>
                        <a:t>64MB – 32GB</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en-US" altLang="zh-CN" sz="2800" b="0" i="0" u="none" strike="noStrike" cap="none" normalizeH="0" baseline="0" smtClean="0">
                          <a:ln>
                            <a:noFill/>
                          </a:ln>
                          <a:solidFill>
                            <a:schemeClr val="tx1"/>
                          </a:solidFill>
                          <a:effectLst/>
                          <a:latin typeface="Times New Roman" pitchFamily="18" charset="0"/>
                          <a:ea typeface="宋体" charset="-122"/>
                        </a:rPr>
                        <a:t>&lt; 100us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en-US" altLang="zh-CN" sz="2800" b="0" i="0" u="none" strike="noStrike" cap="none" normalizeH="0" baseline="0" smtClean="0">
                          <a:ln>
                            <a:noFill/>
                          </a:ln>
                          <a:solidFill>
                            <a:schemeClr val="tx1"/>
                          </a:solidFill>
                          <a:effectLst/>
                          <a:latin typeface="Times New Roman" pitchFamily="18" charset="0"/>
                          <a:ea typeface="宋体" charset="-122"/>
                        </a:rPr>
                        <a:t>~c</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658813">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en-US" altLang="zh-CN" sz="2800" b="0" i="0" u="none" strike="noStrike" cap="none" normalizeH="0" baseline="0" smtClean="0">
                          <a:ln>
                            <a:noFill/>
                          </a:ln>
                          <a:solidFill>
                            <a:schemeClr val="tx1"/>
                          </a:solidFill>
                          <a:effectLst/>
                          <a:latin typeface="Times New Roman" pitchFamily="18" charset="0"/>
                          <a:ea typeface="宋体" charset="-122"/>
                        </a:rPr>
                        <a:t>Disk</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en-US" altLang="zh-CN" sz="2800" b="0" i="0" u="none" strike="noStrike" cap="none" normalizeH="0" baseline="0" smtClean="0">
                          <a:ln>
                            <a:noFill/>
                          </a:ln>
                          <a:solidFill>
                            <a:schemeClr val="tx1"/>
                          </a:solidFill>
                          <a:effectLst/>
                          <a:latin typeface="Times New Roman" pitchFamily="18" charset="0"/>
                          <a:ea typeface="宋体" charset="-122"/>
                        </a:rPr>
                        <a:t>40GB – 1PB</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en-US" altLang="zh-CN" sz="2800" b="0" i="0" u="none" strike="noStrike" cap="none" normalizeH="0" baseline="0" smtClean="0">
                          <a:ln>
                            <a:noFill/>
                          </a:ln>
                          <a:solidFill>
                            <a:schemeClr val="tx1"/>
                          </a:solidFill>
                          <a:effectLst/>
                          <a:latin typeface="Times New Roman" pitchFamily="18" charset="0"/>
                          <a:ea typeface="宋体" charset="-122"/>
                        </a:rPr>
                        <a:t>&lt; 20ms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en-US" altLang="zh-CN" sz="2800" b="0" i="0" u="none" strike="noStrike" cap="none" normalizeH="0" baseline="0" smtClean="0">
                          <a:ln>
                            <a:noFill/>
                          </a:ln>
                          <a:solidFill>
                            <a:schemeClr val="tx1"/>
                          </a:solidFill>
                          <a:effectLst/>
                          <a:latin typeface="Times New Roman" pitchFamily="18" charset="0"/>
                          <a:ea typeface="宋体" charset="-122"/>
                        </a:rPr>
                        <a:t>~0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ransition advTm="37200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Footer Placeholder 4"/>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altLang="zh-CN" smtClean="0">
                <a:solidFill>
                  <a:schemeClr val="tx1"/>
                </a:solidFill>
                <a:latin typeface="Arial" charset="0"/>
                <a:cs typeface="Arial" charset="0"/>
              </a:rPr>
              <a:t>(C) 2008 by Yu Hen Hu</a:t>
            </a:r>
          </a:p>
        </p:txBody>
      </p:sp>
      <p:sp>
        <p:nvSpPr>
          <p:cNvPr id="27650" name="Rectangle 2"/>
          <p:cNvSpPr>
            <a:spLocks noGrp="1" noChangeArrowheads="1"/>
          </p:cNvSpPr>
          <p:nvPr>
            <p:ph type="title"/>
          </p:nvPr>
        </p:nvSpPr>
        <p:spPr/>
        <p:txBody>
          <a:bodyPr/>
          <a:lstStyle/>
          <a:p>
            <a:pPr eaLnBrk="1" hangingPunct="1"/>
            <a:r>
              <a:rPr lang="en-US" altLang="zh-CN" sz="3200" smtClean="0"/>
              <a:t>RAID: </a:t>
            </a:r>
            <a:br>
              <a:rPr lang="en-US" altLang="zh-CN" sz="3200" smtClean="0"/>
            </a:br>
            <a:r>
              <a:rPr lang="en-US" altLang="zh-CN" sz="3200" smtClean="0"/>
              <a:t>Redundant Array of Inexpensive Disks</a:t>
            </a:r>
          </a:p>
        </p:txBody>
      </p:sp>
      <p:sp>
        <p:nvSpPr>
          <p:cNvPr id="27651" name="Rectangle 3"/>
          <p:cNvSpPr>
            <a:spLocks noGrp="1" noChangeArrowheads="1"/>
          </p:cNvSpPr>
          <p:nvPr>
            <p:ph type="body" idx="1"/>
          </p:nvPr>
        </p:nvSpPr>
        <p:spPr/>
        <p:txBody>
          <a:bodyPr/>
          <a:lstStyle/>
          <a:p>
            <a:pPr eaLnBrk="1" hangingPunct="1"/>
            <a:r>
              <a:rPr lang="en-US" altLang="zh-CN" sz="2000" smtClean="0"/>
              <a:t>Dependability </a:t>
            </a:r>
          </a:p>
          <a:p>
            <a:pPr lvl="1" eaLnBrk="1" hangingPunct="1"/>
            <a:r>
              <a:rPr lang="en-US" altLang="zh-CN" sz="1800" smtClean="0"/>
              <a:t>Reliability: Measured by MTTF (mean time to failure)</a:t>
            </a:r>
          </a:p>
          <a:p>
            <a:pPr lvl="1" eaLnBrk="1" hangingPunct="1"/>
            <a:r>
              <a:rPr lang="en-US" altLang="zh-CN" sz="1800" smtClean="0"/>
              <a:t>Service interruption: measured by MTTR (mean time to repair)</a:t>
            </a:r>
          </a:p>
          <a:p>
            <a:pPr lvl="1" eaLnBrk="1" hangingPunct="1"/>
            <a:r>
              <a:rPr lang="en-US" altLang="zh-CN" sz="1800" smtClean="0"/>
              <a:t>Availability = MTTF/(MTTF + MTTR)</a:t>
            </a:r>
          </a:p>
          <a:p>
            <a:pPr eaLnBrk="1" hangingPunct="1"/>
            <a:r>
              <a:rPr lang="en-US" altLang="zh-CN" sz="2000" smtClean="0"/>
              <a:t>What if we need 100 disks for storage?</a:t>
            </a:r>
          </a:p>
          <a:p>
            <a:pPr eaLnBrk="1" hangingPunct="1"/>
            <a:r>
              <a:rPr lang="en-US" altLang="zh-CN" sz="2000" smtClean="0"/>
              <a:t>MTTF = 5 years / 100 = 18 days!</a:t>
            </a:r>
          </a:p>
          <a:p>
            <a:pPr eaLnBrk="1" hangingPunct="1"/>
            <a:r>
              <a:rPr lang="en-US" altLang="zh-CN" sz="2000" smtClean="0"/>
              <a:t>RAID 0</a:t>
            </a:r>
          </a:p>
          <a:p>
            <a:pPr lvl="1" eaLnBrk="1" hangingPunct="1"/>
            <a:r>
              <a:rPr lang="en-US" altLang="zh-CN" sz="1800" smtClean="0"/>
              <a:t>Data striped (spread over multiple disks), but no error protection</a:t>
            </a:r>
          </a:p>
          <a:p>
            <a:pPr eaLnBrk="1" hangingPunct="1"/>
            <a:r>
              <a:rPr lang="en-US" altLang="zh-CN" sz="2000" smtClean="0"/>
              <a:t>RAID 1</a:t>
            </a:r>
          </a:p>
          <a:p>
            <a:pPr lvl="1" eaLnBrk="1" hangingPunct="1"/>
            <a:r>
              <a:rPr lang="en-US" altLang="zh-CN" sz="1800" smtClean="0"/>
              <a:t>Mirror = stored twice = 100% overhead (most expensive)</a:t>
            </a:r>
          </a:p>
          <a:p>
            <a:pPr eaLnBrk="1" hangingPunct="1"/>
            <a:r>
              <a:rPr lang="en-US" altLang="zh-CN" sz="2000" smtClean="0"/>
              <a:t>RAID 5</a:t>
            </a:r>
          </a:p>
          <a:p>
            <a:pPr lvl="1" eaLnBrk="1" hangingPunct="1"/>
            <a:r>
              <a:rPr lang="en-US" altLang="zh-CN" sz="1800" smtClean="0"/>
              <a:t>Block-wise parity = small overhead and small writes</a:t>
            </a:r>
          </a:p>
        </p:txBody>
      </p:sp>
      <p:sp>
        <p:nvSpPr>
          <p:cNvPr id="29700" name="Slide Number Placeholder 5"/>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281F8C0-2444-43F4-AB92-D9BA89615BF7}" type="slidenum">
              <a:rPr lang="en-US" altLang="zh-CN">
                <a:solidFill>
                  <a:schemeClr val="tx1"/>
                </a:solidFill>
                <a:latin typeface="Arial" charset="0"/>
                <a:cs typeface="Arial" charset="0"/>
              </a:rPr>
              <a:pPr fontAlgn="base">
                <a:spcBef>
                  <a:spcPct val="0"/>
                </a:spcBef>
                <a:spcAft>
                  <a:spcPct val="0"/>
                </a:spcAft>
                <a:defRPr/>
              </a:pPr>
              <a:t>13</a:t>
            </a:fld>
            <a:endParaRPr lang="en-US" altLang="zh-CN">
              <a:solidFill>
                <a:schemeClr val="tx1"/>
              </a:solidFill>
              <a:latin typeface="Arial" charset="0"/>
              <a:cs typeface="Arial"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Footer Placeholder 4"/>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altLang="zh-CN" smtClean="0">
                <a:solidFill>
                  <a:schemeClr val="tx1"/>
                </a:solidFill>
                <a:latin typeface="Arial" charset="0"/>
                <a:cs typeface="Arial" charset="0"/>
              </a:rPr>
              <a:t>http://en.wikipedia.org</a:t>
            </a:r>
          </a:p>
        </p:txBody>
      </p:sp>
      <p:sp>
        <p:nvSpPr>
          <p:cNvPr id="28674" name="Rectangle 2"/>
          <p:cNvSpPr>
            <a:spLocks noGrp="1" noChangeArrowheads="1"/>
          </p:cNvSpPr>
          <p:nvPr>
            <p:ph type="title"/>
          </p:nvPr>
        </p:nvSpPr>
        <p:spPr/>
        <p:txBody>
          <a:bodyPr/>
          <a:lstStyle/>
          <a:p>
            <a:pPr eaLnBrk="1" hangingPunct="1"/>
            <a:r>
              <a:rPr lang="en-US" altLang="zh-CN" sz="3200" smtClean="0"/>
              <a:t>RAID 0: Block-level stripping</a:t>
            </a:r>
          </a:p>
        </p:txBody>
      </p:sp>
      <p:sp>
        <p:nvSpPr>
          <p:cNvPr id="30723" name="Slide Number Placeholder 5"/>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D9CEDCA-0325-480D-B565-25034987952B}" type="slidenum">
              <a:rPr lang="en-US" altLang="zh-CN">
                <a:solidFill>
                  <a:schemeClr val="tx1"/>
                </a:solidFill>
                <a:latin typeface="Arial" charset="0"/>
                <a:cs typeface="Arial" charset="0"/>
              </a:rPr>
              <a:pPr fontAlgn="base">
                <a:spcBef>
                  <a:spcPct val="0"/>
                </a:spcBef>
                <a:spcAft>
                  <a:spcPct val="0"/>
                </a:spcAft>
                <a:defRPr/>
              </a:pPr>
              <a:t>14</a:t>
            </a:fld>
            <a:endParaRPr lang="en-US" altLang="zh-CN">
              <a:solidFill>
                <a:schemeClr val="tx1"/>
              </a:solidFill>
              <a:latin typeface="Arial" charset="0"/>
              <a:cs typeface="Arial" charset="0"/>
            </a:endParaRPr>
          </a:p>
        </p:txBody>
      </p:sp>
      <p:sp>
        <p:nvSpPr>
          <p:cNvPr id="28676" name="Content Placeholder 1"/>
          <p:cNvSpPr>
            <a:spLocks noGrp="1"/>
          </p:cNvSpPr>
          <p:nvPr>
            <p:ph idx="1"/>
          </p:nvPr>
        </p:nvSpPr>
        <p:spPr/>
        <p:txBody>
          <a:bodyPr/>
          <a:lstStyle/>
          <a:p>
            <a:pPr eaLnBrk="1" hangingPunct="1"/>
            <a:endParaRPr lang="en-US" altLang="zh-CN" smtClean="0"/>
          </a:p>
        </p:txBody>
      </p:sp>
      <p:pic>
        <p:nvPicPr>
          <p:cNvPr id="28677" name="Picture 2" descr="File:RAID 0.svg">
            <a:hlinkClick r:id="rId2"/>
          </p:cNvPr>
          <p:cNvPicPr>
            <a:picLocks noChangeAspect="1" noChangeArrowheads="1"/>
          </p:cNvPicPr>
          <p:nvPr/>
        </p:nvPicPr>
        <p:blipFill>
          <a:blip r:embed="rId3"/>
          <a:srcRect/>
          <a:stretch>
            <a:fillRect/>
          </a:stretch>
        </p:blipFill>
        <p:spPr bwMode="auto">
          <a:xfrm>
            <a:off x="2743200" y="1254125"/>
            <a:ext cx="3095625" cy="4762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Footer Placeholder 4"/>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altLang="zh-CN" smtClean="0">
                <a:solidFill>
                  <a:schemeClr val="tx1"/>
                </a:solidFill>
                <a:latin typeface="Arial" charset="0"/>
                <a:cs typeface="Arial" charset="0"/>
              </a:rPr>
              <a:t>http://en.wikipedia.org</a:t>
            </a:r>
          </a:p>
        </p:txBody>
      </p:sp>
      <p:sp>
        <p:nvSpPr>
          <p:cNvPr id="29698" name="Rectangle 2"/>
          <p:cNvSpPr>
            <a:spLocks noGrp="1" noChangeArrowheads="1"/>
          </p:cNvSpPr>
          <p:nvPr>
            <p:ph type="title"/>
          </p:nvPr>
        </p:nvSpPr>
        <p:spPr/>
        <p:txBody>
          <a:bodyPr/>
          <a:lstStyle/>
          <a:p>
            <a:pPr eaLnBrk="1" hangingPunct="1"/>
            <a:r>
              <a:rPr lang="en-US" altLang="zh-CN" sz="3200" smtClean="0"/>
              <a:t>RAID 1: Mirroring</a:t>
            </a:r>
          </a:p>
        </p:txBody>
      </p:sp>
      <p:sp>
        <p:nvSpPr>
          <p:cNvPr id="31747" name="Slide Number Placeholder 5"/>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088F04C-BD34-418F-BBEC-3E9F1DFA410A}" type="slidenum">
              <a:rPr lang="en-US" altLang="zh-CN">
                <a:solidFill>
                  <a:schemeClr val="tx1"/>
                </a:solidFill>
                <a:latin typeface="Arial" charset="0"/>
                <a:cs typeface="Arial" charset="0"/>
              </a:rPr>
              <a:pPr fontAlgn="base">
                <a:spcBef>
                  <a:spcPct val="0"/>
                </a:spcBef>
                <a:spcAft>
                  <a:spcPct val="0"/>
                </a:spcAft>
                <a:defRPr/>
              </a:pPr>
              <a:t>15</a:t>
            </a:fld>
            <a:endParaRPr lang="en-US" altLang="zh-CN">
              <a:solidFill>
                <a:schemeClr val="tx1"/>
              </a:solidFill>
              <a:latin typeface="Arial" charset="0"/>
              <a:cs typeface="Arial" charset="0"/>
            </a:endParaRPr>
          </a:p>
        </p:txBody>
      </p:sp>
      <p:sp>
        <p:nvSpPr>
          <p:cNvPr id="29700" name="Content Placeholder 1"/>
          <p:cNvSpPr>
            <a:spLocks noGrp="1"/>
          </p:cNvSpPr>
          <p:nvPr>
            <p:ph idx="1"/>
          </p:nvPr>
        </p:nvSpPr>
        <p:spPr/>
        <p:txBody>
          <a:bodyPr/>
          <a:lstStyle/>
          <a:p>
            <a:pPr eaLnBrk="1" hangingPunct="1"/>
            <a:endParaRPr lang="en-US" altLang="zh-CN" smtClean="0"/>
          </a:p>
        </p:txBody>
      </p:sp>
      <p:pic>
        <p:nvPicPr>
          <p:cNvPr id="29701" name="Picture 2" descr="File:RAID 1.svg">
            <a:hlinkClick r:id="rId2"/>
          </p:cNvPr>
          <p:cNvPicPr>
            <a:picLocks noChangeAspect="1" noChangeArrowheads="1"/>
          </p:cNvPicPr>
          <p:nvPr/>
        </p:nvPicPr>
        <p:blipFill>
          <a:blip r:embed="rId3"/>
          <a:srcRect/>
          <a:stretch>
            <a:fillRect/>
          </a:stretch>
        </p:blipFill>
        <p:spPr bwMode="auto">
          <a:xfrm>
            <a:off x="2743200" y="1219200"/>
            <a:ext cx="3095625" cy="4762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Footer Placeholder 4"/>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altLang="zh-CN" smtClean="0">
                <a:solidFill>
                  <a:schemeClr val="tx1"/>
                </a:solidFill>
                <a:latin typeface="Arial" charset="0"/>
                <a:cs typeface="Arial" charset="0"/>
              </a:rPr>
              <a:t>http://en.wikipedia.org</a:t>
            </a:r>
          </a:p>
        </p:txBody>
      </p:sp>
      <p:sp>
        <p:nvSpPr>
          <p:cNvPr id="30722" name="Rectangle 2"/>
          <p:cNvSpPr>
            <a:spLocks noGrp="1" noChangeArrowheads="1"/>
          </p:cNvSpPr>
          <p:nvPr>
            <p:ph type="title"/>
          </p:nvPr>
        </p:nvSpPr>
        <p:spPr/>
        <p:txBody>
          <a:bodyPr/>
          <a:lstStyle/>
          <a:p>
            <a:pPr eaLnBrk="1" hangingPunct="1"/>
            <a:r>
              <a:rPr lang="en-US" altLang="zh-CN" sz="3200" smtClean="0"/>
              <a:t>RAID 2: Bit-level Interleave with ECC</a:t>
            </a:r>
          </a:p>
        </p:txBody>
      </p:sp>
      <p:sp>
        <p:nvSpPr>
          <p:cNvPr id="32771" name="Slide Number Placeholder 5"/>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4A3C746-C8B1-4EBF-86D1-893268D1E888}" type="slidenum">
              <a:rPr lang="en-US" altLang="zh-CN">
                <a:solidFill>
                  <a:schemeClr val="tx1"/>
                </a:solidFill>
                <a:latin typeface="Arial" charset="0"/>
                <a:cs typeface="Arial" charset="0"/>
              </a:rPr>
              <a:pPr fontAlgn="base">
                <a:spcBef>
                  <a:spcPct val="0"/>
                </a:spcBef>
                <a:spcAft>
                  <a:spcPct val="0"/>
                </a:spcAft>
                <a:defRPr/>
              </a:pPr>
              <a:t>16</a:t>
            </a:fld>
            <a:endParaRPr lang="en-US" altLang="zh-CN">
              <a:solidFill>
                <a:schemeClr val="tx1"/>
              </a:solidFill>
              <a:latin typeface="Arial" charset="0"/>
              <a:cs typeface="Arial" charset="0"/>
            </a:endParaRPr>
          </a:p>
        </p:txBody>
      </p:sp>
      <p:sp>
        <p:nvSpPr>
          <p:cNvPr id="30724" name="Content Placeholder 1"/>
          <p:cNvSpPr>
            <a:spLocks noGrp="1"/>
          </p:cNvSpPr>
          <p:nvPr>
            <p:ph idx="1"/>
          </p:nvPr>
        </p:nvSpPr>
        <p:spPr/>
        <p:txBody>
          <a:bodyPr/>
          <a:lstStyle/>
          <a:p>
            <a:pPr marL="0" indent="0" eaLnBrk="1" hangingPunct="1">
              <a:buFont typeface="Arial" charset="0"/>
              <a:buNone/>
            </a:pPr>
            <a:endParaRPr lang="en-US" altLang="zh-CN" smtClean="0"/>
          </a:p>
        </p:txBody>
      </p:sp>
      <p:pic>
        <p:nvPicPr>
          <p:cNvPr id="30725" name="Picture 2" descr="File:RAID2 arch.svg">
            <a:hlinkClick r:id="rId2"/>
          </p:cNvPr>
          <p:cNvPicPr>
            <a:picLocks noChangeAspect="1" noChangeArrowheads="1"/>
          </p:cNvPicPr>
          <p:nvPr/>
        </p:nvPicPr>
        <p:blipFill>
          <a:blip r:embed="rId3"/>
          <a:srcRect/>
          <a:stretch>
            <a:fillRect/>
          </a:stretch>
        </p:blipFill>
        <p:spPr bwMode="auto">
          <a:xfrm>
            <a:off x="685800" y="1981200"/>
            <a:ext cx="7620000" cy="3810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Footer Placeholder 4"/>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altLang="zh-CN" smtClean="0">
                <a:solidFill>
                  <a:schemeClr val="tx1"/>
                </a:solidFill>
                <a:latin typeface="Arial" charset="0"/>
                <a:cs typeface="Arial" charset="0"/>
              </a:rPr>
              <a:t>http://en.wikipedia.org</a:t>
            </a:r>
          </a:p>
        </p:txBody>
      </p:sp>
      <p:sp>
        <p:nvSpPr>
          <p:cNvPr id="31746" name="Rectangle 2"/>
          <p:cNvSpPr>
            <a:spLocks noGrp="1" noChangeArrowheads="1"/>
          </p:cNvSpPr>
          <p:nvPr>
            <p:ph type="title"/>
          </p:nvPr>
        </p:nvSpPr>
        <p:spPr/>
        <p:txBody>
          <a:bodyPr/>
          <a:lstStyle/>
          <a:p>
            <a:pPr eaLnBrk="1" hangingPunct="1"/>
            <a:r>
              <a:rPr lang="en-US" altLang="zh-CN" sz="3200" smtClean="0"/>
              <a:t>RAID 3: Byte-level Interleave</a:t>
            </a:r>
          </a:p>
        </p:txBody>
      </p:sp>
      <p:sp>
        <p:nvSpPr>
          <p:cNvPr id="33795" name="Slide Number Placeholder 5"/>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F2D86B9-9813-4CCC-A176-8DC80A13BA83}" type="slidenum">
              <a:rPr lang="en-US" altLang="zh-CN">
                <a:solidFill>
                  <a:schemeClr val="tx1"/>
                </a:solidFill>
                <a:latin typeface="Arial" charset="0"/>
                <a:cs typeface="Arial" charset="0"/>
              </a:rPr>
              <a:pPr fontAlgn="base">
                <a:spcBef>
                  <a:spcPct val="0"/>
                </a:spcBef>
                <a:spcAft>
                  <a:spcPct val="0"/>
                </a:spcAft>
                <a:defRPr/>
              </a:pPr>
              <a:t>17</a:t>
            </a:fld>
            <a:endParaRPr lang="en-US" altLang="zh-CN">
              <a:solidFill>
                <a:schemeClr val="tx1"/>
              </a:solidFill>
              <a:latin typeface="Arial" charset="0"/>
              <a:cs typeface="Arial" charset="0"/>
            </a:endParaRPr>
          </a:p>
        </p:txBody>
      </p:sp>
      <p:sp>
        <p:nvSpPr>
          <p:cNvPr id="31748" name="Content Placeholder 1"/>
          <p:cNvSpPr>
            <a:spLocks noGrp="1"/>
          </p:cNvSpPr>
          <p:nvPr>
            <p:ph idx="1"/>
          </p:nvPr>
        </p:nvSpPr>
        <p:spPr/>
        <p:txBody>
          <a:bodyPr/>
          <a:lstStyle/>
          <a:p>
            <a:pPr marL="0" indent="0" eaLnBrk="1" hangingPunct="1">
              <a:buFont typeface="Arial" charset="0"/>
              <a:buNone/>
            </a:pPr>
            <a:endParaRPr lang="en-US" altLang="zh-CN" smtClean="0"/>
          </a:p>
        </p:txBody>
      </p:sp>
      <p:pic>
        <p:nvPicPr>
          <p:cNvPr id="31749" name="Picture 2" descr="File:RAID 3.svg">
            <a:hlinkClick r:id="rId2"/>
          </p:cNvPr>
          <p:cNvPicPr>
            <a:picLocks noChangeAspect="1" noChangeArrowheads="1"/>
          </p:cNvPicPr>
          <p:nvPr/>
        </p:nvPicPr>
        <p:blipFill>
          <a:blip r:embed="rId3"/>
          <a:srcRect/>
          <a:stretch>
            <a:fillRect/>
          </a:stretch>
        </p:blipFill>
        <p:spPr bwMode="auto">
          <a:xfrm>
            <a:off x="1371600" y="1371600"/>
            <a:ext cx="6429375" cy="4762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Footer Placeholder 4"/>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altLang="zh-CN" smtClean="0">
                <a:solidFill>
                  <a:schemeClr val="tx1"/>
                </a:solidFill>
                <a:latin typeface="Arial" charset="0"/>
                <a:cs typeface="Arial" charset="0"/>
              </a:rPr>
              <a:t>http://en.wikipedia.org</a:t>
            </a:r>
          </a:p>
        </p:txBody>
      </p:sp>
      <p:sp>
        <p:nvSpPr>
          <p:cNvPr id="32770" name="Rectangle 2"/>
          <p:cNvSpPr>
            <a:spLocks noGrp="1" noChangeArrowheads="1"/>
          </p:cNvSpPr>
          <p:nvPr>
            <p:ph type="title"/>
          </p:nvPr>
        </p:nvSpPr>
        <p:spPr/>
        <p:txBody>
          <a:bodyPr/>
          <a:lstStyle/>
          <a:p>
            <a:pPr eaLnBrk="1" hangingPunct="1"/>
            <a:r>
              <a:rPr lang="en-US" altLang="zh-CN" sz="3200" smtClean="0"/>
              <a:t>RAID 4: Block-level Interleave</a:t>
            </a:r>
          </a:p>
        </p:txBody>
      </p:sp>
      <p:sp>
        <p:nvSpPr>
          <p:cNvPr id="34819" name="Slide Number Placeholder 5"/>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199618A-8408-41F7-BD1F-190E2D8EA9A4}" type="slidenum">
              <a:rPr lang="en-US" altLang="zh-CN">
                <a:solidFill>
                  <a:schemeClr val="tx1"/>
                </a:solidFill>
                <a:latin typeface="Arial" charset="0"/>
                <a:cs typeface="Arial" charset="0"/>
              </a:rPr>
              <a:pPr fontAlgn="base">
                <a:spcBef>
                  <a:spcPct val="0"/>
                </a:spcBef>
                <a:spcAft>
                  <a:spcPct val="0"/>
                </a:spcAft>
                <a:defRPr/>
              </a:pPr>
              <a:t>18</a:t>
            </a:fld>
            <a:endParaRPr lang="en-US" altLang="zh-CN">
              <a:solidFill>
                <a:schemeClr val="tx1"/>
              </a:solidFill>
              <a:latin typeface="Arial" charset="0"/>
              <a:cs typeface="Arial" charset="0"/>
            </a:endParaRPr>
          </a:p>
        </p:txBody>
      </p:sp>
      <p:sp>
        <p:nvSpPr>
          <p:cNvPr id="32772" name="Content Placeholder 1"/>
          <p:cNvSpPr>
            <a:spLocks noGrp="1"/>
          </p:cNvSpPr>
          <p:nvPr>
            <p:ph idx="1"/>
          </p:nvPr>
        </p:nvSpPr>
        <p:spPr/>
        <p:txBody>
          <a:bodyPr/>
          <a:lstStyle/>
          <a:p>
            <a:pPr eaLnBrk="1" hangingPunct="1"/>
            <a:endParaRPr lang="en-US" altLang="zh-CN" smtClean="0"/>
          </a:p>
        </p:txBody>
      </p:sp>
      <p:pic>
        <p:nvPicPr>
          <p:cNvPr id="32773" name="Picture 2" descr="File:RAID 4.svg">
            <a:hlinkClick r:id="rId2"/>
          </p:cNvPr>
          <p:cNvPicPr>
            <a:picLocks noChangeAspect="1" noChangeArrowheads="1"/>
          </p:cNvPicPr>
          <p:nvPr/>
        </p:nvPicPr>
        <p:blipFill>
          <a:blip r:embed="rId3"/>
          <a:srcRect/>
          <a:stretch>
            <a:fillRect/>
          </a:stretch>
        </p:blipFill>
        <p:spPr bwMode="auto">
          <a:xfrm>
            <a:off x="1447800" y="1524000"/>
            <a:ext cx="6429375" cy="4762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Footer Placeholder 4"/>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altLang="zh-CN" smtClean="0">
                <a:solidFill>
                  <a:schemeClr val="tx1"/>
                </a:solidFill>
                <a:latin typeface="Arial" charset="0"/>
                <a:cs typeface="Arial" charset="0"/>
              </a:rPr>
              <a:t>http://en.wikipedia.org</a:t>
            </a:r>
          </a:p>
        </p:txBody>
      </p:sp>
      <p:sp>
        <p:nvSpPr>
          <p:cNvPr id="33794" name="Rectangle 2"/>
          <p:cNvSpPr>
            <a:spLocks noGrp="1" noChangeArrowheads="1"/>
          </p:cNvSpPr>
          <p:nvPr>
            <p:ph type="title"/>
          </p:nvPr>
        </p:nvSpPr>
        <p:spPr/>
        <p:txBody>
          <a:bodyPr/>
          <a:lstStyle/>
          <a:p>
            <a:pPr eaLnBrk="1" hangingPunct="1"/>
            <a:r>
              <a:rPr lang="en-US" altLang="zh-CN" sz="3200" smtClean="0"/>
              <a:t>RAID 5: Block-level interleaved distributed parity</a:t>
            </a:r>
          </a:p>
        </p:txBody>
      </p:sp>
      <p:sp>
        <p:nvSpPr>
          <p:cNvPr id="35843" name="Slide Number Placeholder 5"/>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82F5E24-6654-4494-A30A-7645ADCDA805}" type="slidenum">
              <a:rPr lang="en-US" altLang="zh-CN">
                <a:solidFill>
                  <a:schemeClr val="tx1"/>
                </a:solidFill>
                <a:latin typeface="Arial" charset="0"/>
                <a:cs typeface="Arial" charset="0"/>
              </a:rPr>
              <a:pPr fontAlgn="base">
                <a:spcBef>
                  <a:spcPct val="0"/>
                </a:spcBef>
                <a:spcAft>
                  <a:spcPct val="0"/>
                </a:spcAft>
                <a:defRPr/>
              </a:pPr>
              <a:t>19</a:t>
            </a:fld>
            <a:endParaRPr lang="en-US" altLang="zh-CN">
              <a:solidFill>
                <a:schemeClr val="tx1"/>
              </a:solidFill>
              <a:latin typeface="Arial" charset="0"/>
              <a:cs typeface="Arial" charset="0"/>
            </a:endParaRPr>
          </a:p>
        </p:txBody>
      </p:sp>
      <p:sp>
        <p:nvSpPr>
          <p:cNvPr id="33796" name="Content Placeholder 1"/>
          <p:cNvSpPr>
            <a:spLocks noGrp="1"/>
          </p:cNvSpPr>
          <p:nvPr>
            <p:ph idx="1"/>
          </p:nvPr>
        </p:nvSpPr>
        <p:spPr/>
        <p:txBody>
          <a:bodyPr/>
          <a:lstStyle/>
          <a:p>
            <a:pPr eaLnBrk="1" hangingPunct="1"/>
            <a:endParaRPr lang="en-US" altLang="zh-CN" smtClean="0"/>
          </a:p>
        </p:txBody>
      </p:sp>
      <p:pic>
        <p:nvPicPr>
          <p:cNvPr id="33797" name="Picture 2" descr="File:RAID 5.svg">
            <a:hlinkClick r:id="rId2"/>
          </p:cNvPr>
          <p:cNvPicPr>
            <a:picLocks noChangeAspect="1" noChangeArrowheads="1"/>
          </p:cNvPicPr>
          <p:nvPr/>
        </p:nvPicPr>
        <p:blipFill>
          <a:blip r:embed="rId3"/>
          <a:srcRect/>
          <a:stretch>
            <a:fillRect/>
          </a:stretch>
        </p:blipFill>
        <p:spPr bwMode="auto">
          <a:xfrm>
            <a:off x="1495425" y="1524000"/>
            <a:ext cx="6429375" cy="4762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4"/>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altLang="zh-CN" smtClean="0">
                <a:solidFill>
                  <a:schemeClr val="tx1"/>
                </a:solidFill>
                <a:latin typeface="Arial" charset="0"/>
                <a:cs typeface="Arial" charset="0"/>
              </a:rPr>
              <a:t>(C) 2008 by Yu Hen Hu</a:t>
            </a:r>
          </a:p>
        </p:txBody>
      </p:sp>
      <p:sp>
        <p:nvSpPr>
          <p:cNvPr id="15362" name="Rectangle 2"/>
          <p:cNvSpPr>
            <a:spLocks noGrp="1" noChangeArrowheads="1"/>
          </p:cNvSpPr>
          <p:nvPr>
            <p:ph type="title"/>
          </p:nvPr>
        </p:nvSpPr>
        <p:spPr>
          <a:xfrm>
            <a:off x="457200" y="304800"/>
            <a:ext cx="8229600" cy="1143000"/>
          </a:xfrm>
        </p:spPr>
        <p:txBody>
          <a:bodyPr/>
          <a:lstStyle/>
          <a:p>
            <a:pPr eaLnBrk="1" hangingPunct="1"/>
            <a:r>
              <a:rPr lang="en-US" altLang="zh-CN" smtClean="0"/>
              <a:t>Input/Output</a:t>
            </a:r>
          </a:p>
        </p:txBody>
      </p:sp>
      <p:sp>
        <p:nvSpPr>
          <p:cNvPr id="15363" name="Rectangle 3"/>
          <p:cNvSpPr>
            <a:spLocks noGrp="1" noChangeArrowheads="1"/>
          </p:cNvSpPr>
          <p:nvPr>
            <p:ph type="body" idx="1"/>
          </p:nvPr>
        </p:nvSpPr>
        <p:spPr/>
        <p:txBody>
          <a:bodyPr/>
          <a:lstStyle/>
          <a:p>
            <a:pPr eaLnBrk="1" hangingPunct="1"/>
            <a:r>
              <a:rPr lang="en-US" altLang="zh-CN" smtClean="0"/>
              <a:t>Motivation</a:t>
            </a:r>
          </a:p>
          <a:p>
            <a:pPr eaLnBrk="1" hangingPunct="1"/>
            <a:r>
              <a:rPr lang="en-US" altLang="zh-CN" smtClean="0"/>
              <a:t>Disks</a:t>
            </a:r>
          </a:p>
          <a:p>
            <a:pPr eaLnBrk="1" hangingPunct="1"/>
            <a:r>
              <a:rPr lang="en-US" altLang="zh-CN" smtClean="0"/>
              <a:t>Networks</a:t>
            </a:r>
          </a:p>
          <a:p>
            <a:pPr eaLnBrk="1" hangingPunct="1"/>
            <a:r>
              <a:rPr lang="en-US" altLang="zh-CN" smtClean="0"/>
              <a:t>Buses</a:t>
            </a:r>
          </a:p>
          <a:p>
            <a:pPr eaLnBrk="1" hangingPunct="1"/>
            <a:r>
              <a:rPr lang="en-US" altLang="zh-CN" smtClean="0"/>
              <a:t>Interfaces</a:t>
            </a:r>
          </a:p>
          <a:p>
            <a:pPr eaLnBrk="1" hangingPunct="1"/>
            <a:r>
              <a:rPr lang="en-US" altLang="zh-CN" smtClean="0"/>
              <a:t>Examples</a:t>
            </a:r>
          </a:p>
        </p:txBody>
      </p:sp>
      <p:sp>
        <p:nvSpPr>
          <p:cNvPr id="15364" name="Slide Number Placeholder 5"/>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30FB21D-4BF2-4EE6-BA0C-CF6CB65A2854}" type="slidenum">
              <a:rPr lang="en-US" altLang="zh-CN">
                <a:solidFill>
                  <a:schemeClr val="tx1"/>
                </a:solidFill>
                <a:latin typeface="Arial" charset="0"/>
                <a:cs typeface="Arial" charset="0"/>
              </a:rPr>
              <a:pPr fontAlgn="base">
                <a:spcBef>
                  <a:spcPct val="0"/>
                </a:spcBef>
                <a:spcAft>
                  <a:spcPct val="0"/>
                </a:spcAft>
                <a:defRPr/>
              </a:pPr>
              <a:t>2</a:t>
            </a:fld>
            <a:endParaRPr lang="en-US" altLang="zh-CN">
              <a:solidFill>
                <a:schemeClr val="tx1"/>
              </a:solidFill>
              <a:latin typeface="Arial" charset="0"/>
              <a:cs typeface="Arial"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a:xfrm>
            <a:off x="457200" y="274638"/>
            <a:ext cx="8229600" cy="858837"/>
          </a:xfrm>
        </p:spPr>
        <p:txBody>
          <a:bodyPr/>
          <a:lstStyle/>
          <a:p>
            <a:pPr eaLnBrk="1" hangingPunct="1"/>
            <a:r>
              <a:rPr lang="en-US" altLang="zh-CN" smtClean="0"/>
              <a:t>RAID Illustrations</a:t>
            </a:r>
          </a:p>
        </p:txBody>
      </p:sp>
      <p:sp>
        <p:nvSpPr>
          <p:cNvPr id="36867" name="Slide Number Placeholder 3"/>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18FEBF6-8645-4730-B5A7-E539F9A28023}" type="slidenum">
              <a:rPr lang="en-US" altLang="zh-CN">
                <a:solidFill>
                  <a:schemeClr val="tx1"/>
                </a:solidFill>
                <a:latin typeface="Arial" charset="0"/>
                <a:cs typeface="Arial" charset="0"/>
              </a:rPr>
              <a:pPr fontAlgn="base">
                <a:spcBef>
                  <a:spcPct val="0"/>
                </a:spcBef>
                <a:spcAft>
                  <a:spcPct val="0"/>
                </a:spcAft>
                <a:defRPr/>
              </a:pPr>
              <a:t>20</a:t>
            </a:fld>
            <a:endParaRPr lang="en-US" altLang="zh-CN">
              <a:solidFill>
                <a:schemeClr val="tx1"/>
              </a:solidFill>
              <a:latin typeface="Arial" charset="0"/>
              <a:cs typeface="Arial" charset="0"/>
            </a:endParaRPr>
          </a:p>
        </p:txBody>
      </p:sp>
      <p:sp>
        <p:nvSpPr>
          <p:cNvPr id="5" name="Flowchart: Magnetic Disk 4"/>
          <p:cNvSpPr/>
          <p:nvPr/>
        </p:nvSpPr>
        <p:spPr>
          <a:xfrm>
            <a:off x="2325688" y="1322388"/>
            <a:ext cx="533400" cy="381000"/>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6" name="Flowchart: Magnetic Disk 5"/>
          <p:cNvSpPr/>
          <p:nvPr/>
        </p:nvSpPr>
        <p:spPr>
          <a:xfrm>
            <a:off x="2325688" y="2084388"/>
            <a:ext cx="533400" cy="381000"/>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7" name="Flowchart: Magnetic Disk 6"/>
          <p:cNvSpPr/>
          <p:nvPr/>
        </p:nvSpPr>
        <p:spPr>
          <a:xfrm>
            <a:off x="2325688" y="2846388"/>
            <a:ext cx="533400" cy="381000"/>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8" name="Flowchart: Magnetic Disk 7"/>
          <p:cNvSpPr/>
          <p:nvPr/>
        </p:nvSpPr>
        <p:spPr>
          <a:xfrm>
            <a:off x="2325688" y="3608388"/>
            <a:ext cx="533400" cy="381000"/>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9" name="Flowchart: Magnetic Disk 8"/>
          <p:cNvSpPr/>
          <p:nvPr/>
        </p:nvSpPr>
        <p:spPr>
          <a:xfrm>
            <a:off x="2325688" y="4370388"/>
            <a:ext cx="533400" cy="381000"/>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10" name="Flowchart: Magnetic Disk 9"/>
          <p:cNvSpPr/>
          <p:nvPr/>
        </p:nvSpPr>
        <p:spPr>
          <a:xfrm>
            <a:off x="2325688" y="5132388"/>
            <a:ext cx="533400" cy="381000"/>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11" name="Flowchart: Magnetic Disk 10"/>
          <p:cNvSpPr/>
          <p:nvPr/>
        </p:nvSpPr>
        <p:spPr>
          <a:xfrm>
            <a:off x="2325688" y="5894388"/>
            <a:ext cx="533400" cy="381000"/>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12" name="Flowchart: Magnetic Disk 11"/>
          <p:cNvSpPr/>
          <p:nvPr/>
        </p:nvSpPr>
        <p:spPr>
          <a:xfrm>
            <a:off x="3049588" y="1322388"/>
            <a:ext cx="533400" cy="381000"/>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13" name="Flowchart: Magnetic Disk 12"/>
          <p:cNvSpPr/>
          <p:nvPr/>
        </p:nvSpPr>
        <p:spPr>
          <a:xfrm>
            <a:off x="3049588" y="2084388"/>
            <a:ext cx="533400" cy="381000"/>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14" name="Flowchart: Magnetic Disk 13"/>
          <p:cNvSpPr/>
          <p:nvPr/>
        </p:nvSpPr>
        <p:spPr>
          <a:xfrm>
            <a:off x="3049588" y="2846388"/>
            <a:ext cx="533400" cy="381000"/>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15" name="Flowchart: Magnetic Disk 14"/>
          <p:cNvSpPr/>
          <p:nvPr/>
        </p:nvSpPr>
        <p:spPr>
          <a:xfrm>
            <a:off x="3049588" y="3608388"/>
            <a:ext cx="533400" cy="381000"/>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16" name="Flowchart: Magnetic Disk 15"/>
          <p:cNvSpPr/>
          <p:nvPr/>
        </p:nvSpPr>
        <p:spPr>
          <a:xfrm>
            <a:off x="3049588" y="4370388"/>
            <a:ext cx="533400" cy="381000"/>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17" name="Flowchart: Magnetic Disk 16"/>
          <p:cNvSpPr/>
          <p:nvPr/>
        </p:nvSpPr>
        <p:spPr>
          <a:xfrm>
            <a:off x="3049588" y="5132388"/>
            <a:ext cx="533400" cy="381000"/>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18" name="Flowchart: Magnetic Disk 17"/>
          <p:cNvSpPr/>
          <p:nvPr/>
        </p:nvSpPr>
        <p:spPr>
          <a:xfrm>
            <a:off x="3049588" y="5894388"/>
            <a:ext cx="533400" cy="381000"/>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19" name="Flowchart: Magnetic Disk 18"/>
          <p:cNvSpPr/>
          <p:nvPr/>
        </p:nvSpPr>
        <p:spPr>
          <a:xfrm>
            <a:off x="3811588" y="1322388"/>
            <a:ext cx="533400" cy="381000"/>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20" name="Flowchart: Magnetic Disk 19"/>
          <p:cNvSpPr/>
          <p:nvPr/>
        </p:nvSpPr>
        <p:spPr>
          <a:xfrm>
            <a:off x="3811588" y="2084388"/>
            <a:ext cx="533400" cy="381000"/>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21" name="Flowchart: Magnetic Disk 20"/>
          <p:cNvSpPr/>
          <p:nvPr/>
        </p:nvSpPr>
        <p:spPr>
          <a:xfrm>
            <a:off x="3811588" y="2846388"/>
            <a:ext cx="533400" cy="381000"/>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22" name="Flowchart: Magnetic Disk 21"/>
          <p:cNvSpPr/>
          <p:nvPr/>
        </p:nvSpPr>
        <p:spPr>
          <a:xfrm>
            <a:off x="3811588" y="3608388"/>
            <a:ext cx="533400" cy="381000"/>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23" name="Flowchart: Magnetic Disk 22"/>
          <p:cNvSpPr/>
          <p:nvPr/>
        </p:nvSpPr>
        <p:spPr>
          <a:xfrm>
            <a:off x="3811588" y="4370388"/>
            <a:ext cx="533400" cy="381000"/>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24" name="Flowchart: Magnetic Disk 23"/>
          <p:cNvSpPr/>
          <p:nvPr/>
        </p:nvSpPr>
        <p:spPr>
          <a:xfrm>
            <a:off x="3811588" y="5132388"/>
            <a:ext cx="533400" cy="381000"/>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25" name="Flowchart: Magnetic Disk 24"/>
          <p:cNvSpPr/>
          <p:nvPr/>
        </p:nvSpPr>
        <p:spPr>
          <a:xfrm>
            <a:off x="3811588" y="5894388"/>
            <a:ext cx="533400" cy="381000"/>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26" name="Flowchart: Magnetic Disk 25"/>
          <p:cNvSpPr/>
          <p:nvPr/>
        </p:nvSpPr>
        <p:spPr>
          <a:xfrm>
            <a:off x="4611688" y="1322388"/>
            <a:ext cx="533400" cy="381000"/>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27" name="Flowchart: Magnetic Disk 26"/>
          <p:cNvSpPr/>
          <p:nvPr/>
        </p:nvSpPr>
        <p:spPr>
          <a:xfrm>
            <a:off x="4611688" y="2084388"/>
            <a:ext cx="533400" cy="381000"/>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28" name="Flowchart: Magnetic Disk 27"/>
          <p:cNvSpPr/>
          <p:nvPr/>
        </p:nvSpPr>
        <p:spPr>
          <a:xfrm>
            <a:off x="4611688" y="2846388"/>
            <a:ext cx="533400" cy="381000"/>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29" name="Flowchart: Magnetic Disk 28"/>
          <p:cNvSpPr/>
          <p:nvPr/>
        </p:nvSpPr>
        <p:spPr>
          <a:xfrm>
            <a:off x="4611688" y="3608388"/>
            <a:ext cx="533400" cy="381000"/>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30" name="Flowchart: Magnetic Disk 29"/>
          <p:cNvSpPr/>
          <p:nvPr/>
        </p:nvSpPr>
        <p:spPr>
          <a:xfrm>
            <a:off x="4611688" y="4370388"/>
            <a:ext cx="533400" cy="381000"/>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31" name="Flowchart: Magnetic Disk 30"/>
          <p:cNvSpPr/>
          <p:nvPr/>
        </p:nvSpPr>
        <p:spPr>
          <a:xfrm>
            <a:off x="4611688" y="5132388"/>
            <a:ext cx="533400" cy="381000"/>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32" name="Flowchart: Magnetic Disk 31"/>
          <p:cNvSpPr/>
          <p:nvPr/>
        </p:nvSpPr>
        <p:spPr>
          <a:xfrm>
            <a:off x="4611688" y="5894388"/>
            <a:ext cx="533400" cy="381000"/>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60" name="Flowchart: Magnetic Disk 59"/>
          <p:cNvSpPr/>
          <p:nvPr/>
        </p:nvSpPr>
        <p:spPr>
          <a:xfrm>
            <a:off x="5387975" y="2119313"/>
            <a:ext cx="533400" cy="381000"/>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61" name="Flowchart: Magnetic Disk 60"/>
          <p:cNvSpPr/>
          <p:nvPr/>
        </p:nvSpPr>
        <p:spPr>
          <a:xfrm>
            <a:off x="5387975" y="2881313"/>
            <a:ext cx="533400" cy="381000"/>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62" name="Flowchart: Magnetic Disk 61"/>
          <p:cNvSpPr/>
          <p:nvPr/>
        </p:nvSpPr>
        <p:spPr>
          <a:xfrm>
            <a:off x="5387975" y="3643313"/>
            <a:ext cx="533400" cy="381000"/>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63" name="Flowchart: Magnetic Disk 62"/>
          <p:cNvSpPr/>
          <p:nvPr/>
        </p:nvSpPr>
        <p:spPr>
          <a:xfrm>
            <a:off x="5387975" y="4405313"/>
            <a:ext cx="533400" cy="381000"/>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64" name="Flowchart: Magnetic Disk 63"/>
          <p:cNvSpPr/>
          <p:nvPr/>
        </p:nvSpPr>
        <p:spPr>
          <a:xfrm>
            <a:off x="5387975" y="5167313"/>
            <a:ext cx="533400" cy="381000"/>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65" name="Flowchart: Magnetic Disk 64"/>
          <p:cNvSpPr/>
          <p:nvPr/>
        </p:nvSpPr>
        <p:spPr>
          <a:xfrm>
            <a:off x="5387975" y="5929313"/>
            <a:ext cx="533400" cy="381000"/>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67" name="Flowchart: Magnetic Disk 66"/>
          <p:cNvSpPr/>
          <p:nvPr/>
        </p:nvSpPr>
        <p:spPr>
          <a:xfrm>
            <a:off x="6111875" y="2119313"/>
            <a:ext cx="533400" cy="381000"/>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68" name="Flowchart: Magnetic Disk 67"/>
          <p:cNvSpPr/>
          <p:nvPr/>
        </p:nvSpPr>
        <p:spPr>
          <a:xfrm>
            <a:off x="6111875" y="2881313"/>
            <a:ext cx="533400" cy="381000"/>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72" name="Flowchart: Magnetic Disk 71"/>
          <p:cNvSpPr/>
          <p:nvPr/>
        </p:nvSpPr>
        <p:spPr>
          <a:xfrm>
            <a:off x="6111875" y="5929313"/>
            <a:ext cx="533400" cy="381000"/>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74" name="Flowchart: Magnetic Disk 73"/>
          <p:cNvSpPr/>
          <p:nvPr/>
        </p:nvSpPr>
        <p:spPr>
          <a:xfrm>
            <a:off x="6873875" y="2119313"/>
            <a:ext cx="533400" cy="381000"/>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75" name="Flowchart: Magnetic Disk 74"/>
          <p:cNvSpPr/>
          <p:nvPr/>
        </p:nvSpPr>
        <p:spPr>
          <a:xfrm>
            <a:off x="6873875" y="2881313"/>
            <a:ext cx="533400" cy="381000"/>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81" name="Flowchart: Magnetic Disk 80"/>
          <p:cNvSpPr/>
          <p:nvPr/>
        </p:nvSpPr>
        <p:spPr>
          <a:xfrm>
            <a:off x="7673975" y="2119313"/>
            <a:ext cx="533400" cy="381000"/>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34859" name="TextBox 86"/>
          <p:cNvSpPr txBox="1">
            <a:spLocks noChangeArrowheads="1"/>
          </p:cNvSpPr>
          <p:nvPr/>
        </p:nvSpPr>
        <p:spPr bwMode="auto">
          <a:xfrm>
            <a:off x="249238" y="1044575"/>
            <a:ext cx="2076450" cy="5354638"/>
          </a:xfrm>
          <a:prstGeom prst="rect">
            <a:avLst/>
          </a:prstGeom>
          <a:noFill/>
          <a:ln w="9525">
            <a:noFill/>
            <a:miter lim="800000"/>
            <a:headEnd/>
            <a:tailEnd/>
          </a:ln>
        </p:spPr>
        <p:txBody>
          <a:bodyPr>
            <a:spAutoFit/>
          </a:bodyPr>
          <a:lstStyle/>
          <a:p>
            <a:r>
              <a:rPr lang="en-US" altLang="zh-CN">
                <a:cs typeface="Arial" charset="0"/>
              </a:rPr>
              <a:t>Raid 0</a:t>
            </a:r>
          </a:p>
          <a:p>
            <a:r>
              <a:rPr lang="en-US" altLang="zh-CN">
                <a:cs typeface="Arial" charset="0"/>
              </a:rPr>
              <a:t>Stripping</a:t>
            </a:r>
          </a:p>
          <a:p>
            <a:endParaRPr lang="en-US" altLang="zh-CN">
              <a:cs typeface="Arial" charset="0"/>
            </a:endParaRPr>
          </a:p>
          <a:p>
            <a:r>
              <a:rPr lang="en-US" altLang="zh-CN">
                <a:cs typeface="Arial" charset="0"/>
              </a:rPr>
              <a:t>Raid 1</a:t>
            </a:r>
          </a:p>
          <a:p>
            <a:r>
              <a:rPr lang="en-US" altLang="zh-CN">
                <a:cs typeface="Arial" charset="0"/>
              </a:rPr>
              <a:t>Mirroring</a:t>
            </a:r>
          </a:p>
          <a:p>
            <a:endParaRPr lang="en-US" altLang="zh-CN">
              <a:cs typeface="Arial" charset="0"/>
            </a:endParaRPr>
          </a:p>
          <a:p>
            <a:r>
              <a:rPr lang="en-US" altLang="zh-CN">
                <a:cs typeface="Arial" charset="0"/>
              </a:rPr>
              <a:t>Raid 2 </a:t>
            </a:r>
          </a:p>
          <a:p>
            <a:r>
              <a:rPr lang="en-US" altLang="zh-CN">
                <a:cs typeface="Arial" charset="0"/>
              </a:rPr>
              <a:t>Bit ECC</a:t>
            </a:r>
          </a:p>
          <a:p>
            <a:endParaRPr lang="en-US" altLang="zh-CN">
              <a:cs typeface="Arial" charset="0"/>
            </a:endParaRPr>
          </a:p>
          <a:p>
            <a:r>
              <a:rPr lang="en-US" altLang="zh-CN">
                <a:cs typeface="Arial" charset="0"/>
              </a:rPr>
              <a:t>Raid 3</a:t>
            </a:r>
          </a:p>
          <a:p>
            <a:r>
              <a:rPr lang="en-US" altLang="zh-CN">
                <a:cs typeface="Arial" charset="0"/>
              </a:rPr>
              <a:t>Byte interleaved</a:t>
            </a:r>
          </a:p>
          <a:p>
            <a:endParaRPr lang="en-US" altLang="zh-CN">
              <a:cs typeface="Arial" charset="0"/>
            </a:endParaRPr>
          </a:p>
          <a:p>
            <a:r>
              <a:rPr lang="en-US" altLang="zh-CN">
                <a:cs typeface="Arial" charset="0"/>
              </a:rPr>
              <a:t>Raid 4</a:t>
            </a:r>
          </a:p>
          <a:p>
            <a:r>
              <a:rPr lang="en-US" altLang="zh-CN">
                <a:cs typeface="Arial" charset="0"/>
              </a:rPr>
              <a:t>Block interleaved</a:t>
            </a:r>
          </a:p>
          <a:p>
            <a:endParaRPr lang="en-US" altLang="zh-CN">
              <a:cs typeface="Arial" charset="0"/>
            </a:endParaRPr>
          </a:p>
          <a:p>
            <a:r>
              <a:rPr lang="en-US" altLang="zh-CN">
                <a:cs typeface="Arial" charset="0"/>
              </a:rPr>
              <a:t>Raid 5 distributed</a:t>
            </a:r>
          </a:p>
          <a:p>
            <a:r>
              <a:rPr lang="en-US" altLang="zh-CN">
                <a:cs typeface="Arial" charset="0"/>
              </a:rPr>
              <a:t>Block interleaved</a:t>
            </a:r>
          </a:p>
          <a:p>
            <a:endParaRPr lang="en-US" altLang="zh-CN">
              <a:cs typeface="Arial" charset="0"/>
            </a:endParaRPr>
          </a:p>
          <a:p>
            <a:r>
              <a:rPr lang="en-US" altLang="zh-CN">
                <a:cs typeface="Arial" charset="0"/>
              </a:rPr>
              <a:t>Raid 6</a:t>
            </a:r>
          </a:p>
        </p:txBody>
      </p:sp>
      <p:cxnSp>
        <p:nvCxnSpPr>
          <p:cNvPr id="90" name="Straight Connector 89"/>
          <p:cNvCxnSpPr/>
          <p:nvPr/>
        </p:nvCxnSpPr>
        <p:spPr>
          <a:xfrm rot="5400000">
            <a:off x="2633663" y="3752850"/>
            <a:ext cx="5322888" cy="1587"/>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
        <p:nvSpPr>
          <p:cNvPr id="34861" name="TextBox 90"/>
          <p:cNvSpPr txBox="1">
            <a:spLocks noChangeArrowheads="1"/>
          </p:cNvSpPr>
          <p:nvPr/>
        </p:nvSpPr>
        <p:spPr bwMode="auto">
          <a:xfrm>
            <a:off x="6351588" y="1277938"/>
            <a:ext cx="1428750" cy="369887"/>
          </a:xfrm>
          <a:prstGeom prst="rect">
            <a:avLst/>
          </a:prstGeom>
          <a:noFill/>
          <a:ln w="9525">
            <a:noFill/>
            <a:miter lim="800000"/>
            <a:headEnd/>
            <a:tailEnd/>
          </a:ln>
        </p:spPr>
        <p:txBody>
          <a:bodyPr wrap="none">
            <a:spAutoFit/>
          </a:bodyPr>
          <a:lstStyle/>
          <a:p>
            <a:r>
              <a:rPr lang="en-US" altLang="zh-CN">
                <a:cs typeface="Arial" charset="0"/>
              </a:rPr>
              <a:t>Check disks</a:t>
            </a:r>
          </a:p>
        </p:txBody>
      </p:sp>
      <p:sp>
        <p:nvSpPr>
          <p:cNvPr id="34862" name="TextBox 90"/>
          <p:cNvSpPr txBox="1">
            <a:spLocks noChangeArrowheads="1"/>
          </p:cNvSpPr>
          <p:nvPr/>
        </p:nvSpPr>
        <p:spPr bwMode="auto">
          <a:xfrm>
            <a:off x="6778625" y="5586413"/>
            <a:ext cx="1350963" cy="369887"/>
          </a:xfrm>
          <a:prstGeom prst="rect">
            <a:avLst/>
          </a:prstGeom>
          <a:noFill/>
          <a:ln w="9525">
            <a:noFill/>
            <a:miter lim="800000"/>
            <a:headEnd/>
            <a:tailEnd/>
          </a:ln>
        </p:spPr>
        <p:txBody>
          <a:bodyPr wrap="none">
            <a:spAutoFit/>
          </a:bodyPr>
          <a:lstStyle/>
          <a:p>
            <a:r>
              <a:rPr lang="en-US" altLang="zh-CN">
                <a:cs typeface="Arial" charset="0"/>
              </a:rPr>
              <a:t>Figure 6.12</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Footer Placeholder 4"/>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altLang="zh-CN" smtClean="0">
                <a:solidFill>
                  <a:schemeClr val="tx1"/>
                </a:solidFill>
                <a:latin typeface="Arial" charset="0"/>
                <a:cs typeface="Arial" charset="0"/>
              </a:rPr>
              <a:t>(C) 2008 by Yu Hen Hu</a:t>
            </a:r>
          </a:p>
        </p:txBody>
      </p:sp>
      <p:sp>
        <p:nvSpPr>
          <p:cNvPr id="35842" name="Rectangle 2"/>
          <p:cNvSpPr>
            <a:spLocks noGrp="1" noChangeArrowheads="1"/>
          </p:cNvSpPr>
          <p:nvPr>
            <p:ph type="title"/>
          </p:nvPr>
        </p:nvSpPr>
        <p:spPr/>
        <p:txBody>
          <a:bodyPr/>
          <a:lstStyle/>
          <a:p>
            <a:pPr eaLnBrk="1" hangingPunct="1"/>
            <a:r>
              <a:rPr lang="en-US" altLang="zh-CN" smtClean="0"/>
              <a:t>Tape</a:t>
            </a:r>
          </a:p>
        </p:txBody>
      </p:sp>
      <p:sp>
        <p:nvSpPr>
          <p:cNvPr id="35843" name="Rectangle 3"/>
          <p:cNvSpPr>
            <a:spLocks noGrp="1" noChangeArrowheads="1"/>
          </p:cNvSpPr>
          <p:nvPr>
            <p:ph type="body" idx="1"/>
          </p:nvPr>
        </p:nvSpPr>
        <p:spPr/>
        <p:txBody>
          <a:bodyPr/>
          <a:lstStyle/>
          <a:p>
            <a:pPr eaLnBrk="1" hangingPunct="1"/>
            <a:r>
              <a:rPr lang="en-US" altLang="zh-CN" smtClean="0"/>
              <a:t>Helical scan</a:t>
            </a:r>
          </a:p>
          <a:p>
            <a:pPr lvl="1" eaLnBrk="1" hangingPunct="1"/>
            <a:r>
              <a:rPr lang="en-US" altLang="zh-CN" smtClean="0"/>
              <a:t>8mm video tape + ECC</a:t>
            </a:r>
          </a:p>
          <a:p>
            <a:pPr lvl="1" eaLnBrk="1" hangingPunct="1"/>
            <a:r>
              <a:rPr lang="en-US" altLang="zh-CN" smtClean="0"/>
              <a:t>7GB/tape at $6/tape = &lt;$1/GB</a:t>
            </a:r>
          </a:p>
          <a:p>
            <a:pPr lvl="2" eaLnBrk="1" hangingPunct="1"/>
            <a:r>
              <a:rPr lang="en-US" altLang="zh-CN" smtClean="0"/>
              <a:t>Note similar to cheap IDE hard drives!</a:t>
            </a:r>
          </a:p>
          <a:p>
            <a:pPr lvl="1" eaLnBrk="1" hangingPunct="1"/>
            <a:r>
              <a:rPr lang="en-US" altLang="zh-CN" smtClean="0"/>
              <a:t>Tape robots</a:t>
            </a:r>
          </a:p>
          <a:p>
            <a:pPr eaLnBrk="1" hangingPunct="1"/>
            <a:r>
              <a:rPr lang="en-US" altLang="zh-CN" smtClean="0"/>
              <a:t>E.g. Library of Congress is 10TB text</a:t>
            </a:r>
          </a:p>
          <a:p>
            <a:pPr lvl="1" eaLnBrk="1" hangingPunct="1"/>
            <a:r>
              <a:rPr lang="en-US" altLang="zh-CN" smtClean="0"/>
              <a:t>1500 tapes x $6 = $9000</a:t>
            </a:r>
          </a:p>
          <a:p>
            <a:pPr lvl="1" eaLnBrk="1" hangingPunct="1"/>
            <a:r>
              <a:rPr lang="en-US" altLang="zh-CN" smtClean="0"/>
              <a:t>Of course, not that simple</a:t>
            </a:r>
          </a:p>
        </p:txBody>
      </p:sp>
      <p:sp>
        <p:nvSpPr>
          <p:cNvPr id="37892" name="Slide Number Placeholder 5"/>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18C78A1-E48D-4152-8FED-26D661CD525B}" type="slidenum">
              <a:rPr lang="en-US" altLang="zh-CN">
                <a:solidFill>
                  <a:schemeClr val="tx1"/>
                </a:solidFill>
                <a:latin typeface="Arial" charset="0"/>
                <a:cs typeface="Arial" charset="0"/>
              </a:rPr>
              <a:pPr fontAlgn="base">
                <a:spcBef>
                  <a:spcPct val="0"/>
                </a:spcBef>
                <a:spcAft>
                  <a:spcPct val="0"/>
                </a:spcAft>
                <a:defRPr/>
              </a:pPr>
              <a:t>21</a:t>
            </a:fld>
            <a:endParaRPr lang="en-US" altLang="zh-CN">
              <a:solidFill>
                <a:schemeClr val="tx1"/>
              </a:solidFill>
              <a:latin typeface="Arial" charset="0"/>
              <a:cs typeface="Arial"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Footer Placeholder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zh-CN" sz="1200">
                <a:cs typeface="Arial" charset="0"/>
              </a:rPr>
              <a:t>(C) 2008 by Yu Hen Hu</a:t>
            </a:r>
          </a:p>
        </p:txBody>
      </p:sp>
      <p:sp>
        <p:nvSpPr>
          <p:cNvPr id="36866" name="Rectangle 2"/>
          <p:cNvSpPr>
            <a:spLocks noGrp="1" noChangeArrowheads="1"/>
          </p:cNvSpPr>
          <p:nvPr>
            <p:ph type="title" idx="4294967295"/>
          </p:nvPr>
        </p:nvSpPr>
        <p:spPr/>
        <p:txBody>
          <a:bodyPr/>
          <a:lstStyle/>
          <a:p>
            <a:pPr eaLnBrk="1" hangingPunct="1"/>
            <a:r>
              <a:rPr lang="en-US" altLang="zh-CN" smtClean="0"/>
              <a:t>Tape</a:t>
            </a:r>
          </a:p>
        </p:txBody>
      </p:sp>
      <p:sp>
        <p:nvSpPr>
          <p:cNvPr id="36867" name="Rectangle 3"/>
          <p:cNvSpPr>
            <a:spLocks noGrp="1" noChangeArrowheads="1"/>
          </p:cNvSpPr>
          <p:nvPr>
            <p:ph type="body" idx="4294967295"/>
          </p:nvPr>
        </p:nvSpPr>
        <p:spPr/>
        <p:txBody>
          <a:bodyPr/>
          <a:lstStyle/>
          <a:p>
            <a:pPr eaLnBrk="1" hangingPunct="1"/>
            <a:r>
              <a:rPr lang="en-US" altLang="zh-CN" smtClean="0"/>
              <a:t>Helical scan</a:t>
            </a:r>
          </a:p>
          <a:p>
            <a:pPr lvl="1" eaLnBrk="1" hangingPunct="1"/>
            <a:r>
              <a:rPr lang="en-US" altLang="zh-CN" smtClean="0"/>
              <a:t>8mm video tape + ECC</a:t>
            </a:r>
          </a:p>
          <a:p>
            <a:pPr lvl="1" eaLnBrk="1" hangingPunct="1"/>
            <a:r>
              <a:rPr lang="en-US" altLang="zh-CN" smtClean="0"/>
              <a:t>7GB/tape at $6/tape = &lt;$1/GB</a:t>
            </a:r>
          </a:p>
          <a:p>
            <a:pPr lvl="2" eaLnBrk="1" hangingPunct="1"/>
            <a:r>
              <a:rPr lang="en-US" altLang="zh-CN" smtClean="0"/>
              <a:t>Note similar to cheap IDE hard drives!</a:t>
            </a:r>
          </a:p>
          <a:p>
            <a:pPr lvl="1" eaLnBrk="1" hangingPunct="1"/>
            <a:r>
              <a:rPr lang="en-US" altLang="zh-CN" smtClean="0"/>
              <a:t>Tape robots</a:t>
            </a:r>
          </a:p>
          <a:p>
            <a:pPr eaLnBrk="1" hangingPunct="1"/>
            <a:r>
              <a:rPr lang="en-US" altLang="zh-CN" smtClean="0"/>
              <a:t>E.g. Library of Congress is 10TB text</a:t>
            </a:r>
          </a:p>
          <a:p>
            <a:pPr eaLnBrk="1" hangingPunct="1"/>
            <a:r>
              <a:rPr lang="en-US" altLang="zh-CN" smtClean="0"/>
              <a:t>1500 tapes x $6 = $9000</a:t>
            </a:r>
          </a:p>
          <a:p>
            <a:pPr lvl="1" eaLnBrk="1" hangingPunct="1"/>
            <a:r>
              <a:rPr lang="en-US" altLang="zh-CN" smtClean="0"/>
              <a:t>Of course, not that simple</a:t>
            </a:r>
          </a:p>
        </p:txBody>
      </p:sp>
      <p:sp>
        <p:nvSpPr>
          <p:cNvPr id="36868" name="Slide Number Placeholder 5"/>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A90FBB08-C232-465E-BD28-44AC7ED4814A}" type="slidenum">
              <a:rPr lang="en-US" altLang="zh-CN" sz="1200">
                <a:cs typeface="Arial" charset="0"/>
              </a:rPr>
              <a:pPr algn="r"/>
              <a:t>22</a:t>
            </a:fld>
            <a:endParaRPr lang="en-US" altLang="zh-CN" sz="1200">
              <a:cs typeface="Arial" charset="0"/>
            </a:endParaRPr>
          </a:p>
        </p:txBody>
      </p:sp>
      <p:pic>
        <p:nvPicPr>
          <p:cNvPr id="36869" name="Picture 6" descr="tape robot"/>
          <p:cNvPicPr>
            <a:picLocks noChangeAspect="1" noChangeArrowheads="1"/>
          </p:cNvPicPr>
          <p:nvPr/>
        </p:nvPicPr>
        <p:blipFill>
          <a:blip r:embed="rId2"/>
          <a:srcRect/>
          <a:stretch>
            <a:fillRect/>
          </a:stretch>
        </p:blipFill>
        <p:spPr bwMode="auto">
          <a:xfrm>
            <a:off x="1905000" y="0"/>
            <a:ext cx="51435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 Hill, Lipasti</a:t>
            </a:r>
          </a:p>
        </p:txBody>
      </p:sp>
      <p:sp>
        <p:nvSpPr>
          <p:cNvPr id="37890"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lvl="1"/>
            <a:fld id="{56BEF6E6-22F1-404E-B885-E9D6F08651FD}" type="slidenum">
              <a:rPr lang="en-US" altLang="zh-CN">
                <a:latin typeface="Calibri" pitchFamily="34" charset="0"/>
              </a:rPr>
              <a:pPr lvl="1"/>
              <a:t>23</a:t>
            </a:fld>
            <a:endParaRPr lang="en-US" altLang="zh-CN">
              <a:latin typeface="Times New Roman" pitchFamily="18" charset="0"/>
            </a:endParaRPr>
          </a:p>
        </p:txBody>
      </p:sp>
      <p:sp>
        <p:nvSpPr>
          <p:cNvPr id="37891" name="Rectangle 2"/>
          <p:cNvSpPr>
            <a:spLocks noGrp="1" noChangeArrowheads="1"/>
          </p:cNvSpPr>
          <p:nvPr>
            <p:ph type="title"/>
          </p:nvPr>
        </p:nvSpPr>
        <p:spPr/>
        <p:txBody>
          <a:bodyPr/>
          <a:lstStyle/>
          <a:p>
            <a:pPr eaLnBrk="1" hangingPunct="1"/>
            <a:r>
              <a:rPr lang="en-US" altLang="zh-CN" smtClean="0"/>
              <a:t>Frame Buffer</a:t>
            </a:r>
          </a:p>
        </p:txBody>
      </p:sp>
      <p:sp>
        <p:nvSpPr>
          <p:cNvPr id="37892" name="Rectangle 3"/>
          <p:cNvSpPr>
            <a:spLocks noGrp="1" noChangeArrowheads="1"/>
          </p:cNvSpPr>
          <p:nvPr>
            <p:ph type="body" idx="1"/>
          </p:nvPr>
        </p:nvSpPr>
        <p:spPr/>
        <p:txBody>
          <a:bodyPr/>
          <a:lstStyle/>
          <a:p>
            <a:pPr eaLnBrk="1" hangingPunct="1">
              <a:lnSpc>
                <a:spcPct val="80000"/>
              </a:lnSpc>
            </a:pPr>
            <a:r>
              <a:rPr lang="en-US" altLang="zh-CN" sz="2800" smtClean="0"/>
              <a:t>Extreme bandwidth requirement</a:t>
            </a:r>
          </a:p>
          <a:p>
            <a:pPr lvl="1" eaLnBrk="1" hangingPunct="1">
              <a:lnSpc>
                <a:spcPct val="90000"/>
              </a:lnSpc>
            </a:pPr>
            <a:r>
              <a:rPr lang="en-US" altLang="zh-CN" sz="2400" smtClean="0"/>
              <a:t>1560x1280 pixels x 24bits/pixel = 5.7MB</a:t>
            </a:r>
          </a:p>
          <a:p>
            <a:pPr lvl="1" eaLnBrk="1" hangingPunct="1">
              <a:lnSpc>
                <a:spcPct val="90000"/>
              </a:lnSpc>
            </a:pPr>
            <a:r>
              <a:rPr lang="en-US" altLang="zh-CN" sz="2400" smtClean="0"/>
              <a:t>Refresh whole screen 30 times/sec = 170MB/s &gt; PCI</a:t>
            </a:r>
          </a:p>
          <a:p>
            <a:pPr eaLnBrk="1" hangingPunct="1">
              <a:lnSpc>
                <a:spcPct val="80000"/>
              </a:lnSpc>
            </a:pPr>
            <a:r>
              <a:rPr lang="en-US" altLang="zh-CN" sz="2800" smtClean="0"/>
              <a:t>On memory bus</a:t>
            </a:r>
          </a:p>
          <a:p>
            <a:pPr lvl="1" eaLnBrk="1" hangingPunct="1">
              <a:lnSpc>
                <a:spcPct val="90000"/>
              </a:lnSpc>
            </a:pPr>
            <a:r>
              <a:rPr lang="en-US" altLang="zh-CN" sz="2400" smtClean="0"/>
              <a:t>Use 24 video DRAMs (dual ported)</a:t>
            </a:r>
          </a:p>
          <a:p>
            <a:pPr lvl="2" eaLnBrk="1" hangingPunct="1">
              <a:lnSpc>
                <a:spcPct val="90000"/>
              </a:lnSpc>
            </a:pPr>
            <a:r>
              <a:rPr lang="en-US" altLang="zh-CN" sz="2000" smtClean="0"/>
              <a:t>Refresh display and allow image change by CPU</a:t>
            </a:r>
          </a:p>
          <a:p>
            <a:pPr lvl="2" eaLnBrk="1" hangingPunct="1">
              <a:lnSpc>
                <a:spcPct val="90000"/>
              </a:lnSpc>
            </a:pPr>
            <a:r>
              <a:rPr lang="en-US" altLang="zh-CN" sz="2000" smtClean="0"/>
              <a:t>DRAM port</a:t>
            </a:r>
          </a:p>
          <a:p>
            <a:pPr lvl="2" eaLnBrk="1" hangingPunct="1">
              <a:lnSpc>
                <a:spcPct val="90000"/>
              </a:lnSpc>
            </a:pPr>
            <a:r>
              <a:rPr lang="en-US" altLang="zh-CN" sz="2000" smtClean="0"/>
              <a:t>Serial port to video</a:t>
            </a:r>
          </a:p>
          <a:p>
            <a:pPr eaLnBrk="1" hangingPunct="1">
              <a:lnSpc>
                <a:spcPct val="80000"/>
              </a:lnSpc>
            </a:pPr>
            <a:r>
              <a:rPr lang="en-US" altLang="zh-CN" sz="2800" smtClean="0"/>
              <a:t>Also AGP (Accelerated Graphics Port)</a:t>
            </a:r>
          </a:p>
          <a:p>
            <a:pPr lvl="1" eaLnBrk="1" hangingPunct="1">
              <a:lnSpc>
                <a:spcPct val="90000"/>
              </a:lnSpc>
            </a:pPr>
            <a:r>
              <a:rPr lang="en-US" altLang="zh-CN" sz="2400" smtClean="0"/>
              <a:t>Video card talks directly to DRAM (not thru PCI)</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Footer Placeholder 4"/>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altLang="zh-CN" smtClean="0">
                <a:solidFill>
                  <a:schemeClr val="tx1"/>
                </a:solidFill>
                <a:latin typeface="Arial" charset="0"/>
                <a:cs typeface="Arial" charset="0"/>
              </a:rPr>
              <a:t>(C) 2008 by Yu Hen Hu</a:t>
            </a:r>
          </a:p>
        </p:txBody>
      </p:sp>
      <p:sp>
        <p:nvSpPr>
          <p:cNvPr id="38914" name="Rectangle 2"/>
          <p:cNvSpPr>
            <a:spLocks noGrp="1" noChangeArrowheads="1"/>
          </p:cNvSpPr>
          <p:nvPr>
            <p:ph type="title"/>
          </p:nvPr>
        </p:nvSpPr>
        <p:spPr/>
        <p:txBody>
          <a:bodyPr/>
          <a:lstStyle/>
          <a:p>
            <a:pPr eaLnBrk="1" hangingPunct="1"/>
            <a:r>
              <a:rPr lang="en-US" altLang="zh-CN" smtClean="0"/>
              <a:t>LAN = Ethernet</a:t>
            </a:r>
          </a:p>
        </p:txBody>
      </p:sp>
      <p:sp>
        <p:nvSpPr>
          <p:cNvPr id="14340" name="Rectangle 3"/>
          <p:cNvSpPr>
            <a:spLocks noGrp="1" noChangeArrowheads="1"/>
          </p:cNvSpPr>
          <p:nvPr>
            <p:ph type="body" idx="1"/>
          </p:nvPr>
        </p:nvSpPr>
        <p:spPr/>
        <p:txBody>
          <a:bodyPr rtlCol="0">
            <a:normAutofit lnSpcReduction="10000"/>
          </a:bodyPr>
          <a:lstStyle/>
          <a:p>
            <a:pPr eaLnBrk="1" fontAlgn="auto" hangingPunct="1">
              <a:spcAft>
                <a:spcPts val="0"/>
              </a:spcAft>
              <a:buFont typeface="Arial" pitchFamily="34" charset="0"/>
              <a:buChar char="•"/>
              <a:defRPr/>
            </a:pPr>
            <a:r>
              <a:rPr lang="en-US" dirty="0" smtClean="0"/>
              <a:t>Original Ethernet</a:t>
            </a:r>
          </a:p>
          <a:p>
            <a:pPr lvl="1" eaLnBrk="1" fontAlgn="auto" hangingPunct="1">
              <a:spcAft>
                <a:spcPts val="0"/>
              </a:spcAft>
              <a:buFont typeface="Arial" pitchFamily="34" charset="0"/>
              <a:buChar char="–"/>
              <a:defRPr/>
            </a:pPr>
            <a:r>
              <a:rPr lang="en-US" dirty="0" smtClean="0"/>
              <a:t>One-write bus with collisions and exponential back-off</a:t>
            </a:r>
          </a:p>
          <a:p>
            <a:pPr lvl="1" eaLnBrk="1" fontAlgn="auto" hangingPunct="1">
              <a:spcAft>
                <a:spcPts val="0"/>
              </a:spcAft>
              <a:buFont typeface="Arial" pitchFamily="34" charset="0"/>
              <a:buChar char="–"/>
              <a:defRPr/>
            </a:pPr>
            <a:r>
              <a:rPr lang="en-US" dirty="0" smtClean="0"/>
              <a:t>Within building</a:t>
            </a:r>
          </a:p>
          <a:p>
            <a:pPr lvl="1" eaLnBrk="1" fontAlgn="auto" hangingPunct="1">
              <a:spcAft>
                <a:spcPts val="0"/>
              </a:spcAft>
              <a:buFont typeface="Arial" pitchFamily="34" charset="0"/>
              <a:buChar char="–"/>
              <a:defRPr/>
            </a:pPr>
            <a:r>
              <a:rPr lang="en-US" dirty="0" smtClean="0"/>
              <a:t>10Mb/s (~= 1MB/s)</a:t>
            </a:r>
          </a:p>
          <a:p>
            <a:pPr eaLnBrk="1" fontAlgn="auto" hangingPunct="1">
              <a:spcAft>
                <a:spcPts val="0"/>
              </a:spcAft>
              <a:buFont typeface="Arial" pitchFamily="34" charset="0"/>
              <a:buChar char="•"/>
              <a:defRPr/>
            </a:pPr>
            <a:r>
              <a:rPr lang="en-US" dirty="0" smtClean="0"/>
              <a:t>Now Ethernet is</a:t>
            </a:r>
          </a:p>
          <a:p>
            <a:pPr lvl="1" eaLnBrk="1" fontAlgn="auto" hangingPunct="1">
              <a:spcAft>
                <a:spcPts val="0"/>
              </a:spcAft>
              <a:buFont typeface="Arial" pitchFamily="34" charset="0"/>
              <a:buChar char="–"/>
              <a:defRPr/>
            </a:pPr>
            <a:r>
              <a:rPr lang="en-US" dirty="0" smtClean="0"/>
              <a:t>Point to point clients (switched network)</a:t>
            </a:r>
          </a:p>
          <a:p>
            <a:pPr lvl="1" eaLnBrk="1" fontAlgn="auto" hangingPunct="1">
              <a:spcAft>
                <a:spcPts val="0"/>
              </a:spcAft>
              <a:buFont typeface="Arial" pitchFamily="34" charset="0"/>
              <a:buChar char="–"/>
              <a:defRPr/>
            </a:pPr>
            <a:r>
              <a:rPr lang="en-US" dirty="0" smtClean="0"/>
              <a:t>Client s/w, protocol unchanged</a:t>
            </a:r>
          </a:p>
          <a:p>
            <a:pPr lvl="1" eaLnBrk="1" fontAlgn="auto" hangingPunct="1">
              <a:spcAft>
                <a:spcPts val="0"/>
              </a:spcAft>
              <a:buFont typeface="Arial" pitchFamily="34" charset="0"/>
              <a:buChar char="–"/>
              <a:defRPr/>
            </a:pPr>
            <a:r>
              <a:rPr lang="en-US" dirty="0" smtClean="0"/>
              <a:t>100Mb/s =&gt; 1Gb/s</a:t>
            </a:r>
          </a:p>
        </p:txBody>
      </p:sp>
      <p:sp>
        <p:nvSpPr>
          <p:cNvPr id="39940" name="Slide Number Placeholder 5"/>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A835159-AE82-42F0-80D2-CC5F0198AAEB}" type="slidenum">
              <a:rPr lang="en-US" altLang="zh-CN">
                <a:solidFill>
                  <a:schemeClr val="tx1"/>
                </a:solidFill>
                <a:latin typeface="Arial" charset="0"/>
                <a:cs typeface="Arial" charset="0"/>
              </a:rPr>
              <a:pPr fontAlgn="base">
                <a:spcBef>
                  <a:spcPct val="0"/>
                </a:spcBef>
                <a:spcAft>
                  <a:spcPct val="0"/>
                </a:spcAft>
                <a:defRPr/>
              </a:pPr>
              <a:t>24</a:t>
            </a:fld>
            <a:endParaRPr lang="en-US" altLang="zh-CN">
              <a:solidFill>
                <a:schemeClr val="tx1"/>
              </a:solidFill>
              <a:latin typeface="Arial" charset="0"/>
              <a:cs typeface="Arial"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 Hill, Lipasti</a:t>
            </a:r>
          </a:p>
        </p:txBody>
      </p:sp>
      <p:sp>
        <p:nvSpPr>
          <p:cNvPr id="39938"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lvl="1"/>
            <a:fld id="{F512F561-9B7A-4526-9940-5BCC3B0A2117}" type="slidenum">
              <a:rPr lang="en-US" altLang="zh-CN">
                <a:latin typeface="Calibri" pitchFamily="34" charset="0"/>
              </a:rPr>
              <a:pPr lvl="1"/>
              <a:t>25</a:t>
            </a:fld>
            <a:endParaRPr lang="en-US" altLang="zh-CN">
              <a:latin typeface="Times New Roman" pitchFamily="18" charset="0"/>
            </a:endParaRPr>
          </a:p>
        </p:txBody>
      </p:sp>
      <p:sp>
        <p:nvSpPr>
          <p:cNvPr id="39939" name="Rectangle 2"/>
          <p:cNvSpPr>
            <a:spLocks noGrp="1" noChangeArrowheads="1"/>
          </p:cNvSpPr>
          <p:nvPr>
            <p:ph type="title"/>
          </p:nvPr>
        </p:nvSpPr>
        <p:spPr/>
        <p:txBody>
          <a:bodyPr/>
          <a:lstStyle/>
          <a:p>
            <a:pPr eaLnBrk="1" hangingPunct="1"/>
            <a:r>
              <a:rPr lang="en-US" altLang="zh-CN" smtClean="0"/>
              <a:t>LAN</a:t>
            </a:r>
          </a:p>
        </p:txBody>
      </p:sp>
      <p:sp>
        <p:nvSpPr>
          <p:cNvPr id="39940" name="Rectangle 3"/>
          <p:cNvSpPr>
            <a:spLocks noGrp="1" noChangeArrowheads="1"/>
          </p:cNvSpPr>
          <p:nvPr>
            <p:ph type="body" idx="1"/>
          </p:nvPr>
        </p:nvSpPr>
        <p:spPr/>
        <p:txBody>
          <a:bodyPr/>
          <a:lstStyle/>
          <a:p>
            <a:pPr eaLnBrk="1" hangingPunct="1">
              <a:lnSpc>
                <a:spcPct val="80000"/>
              </a:lnSpc>
            </a:pPr>
            <a:r>
              <a:rPr lang="en-US" altLang="zh-CN" smtClean="0"/>
              <a:t>Ethernet not technically optimal</a:t>
            </a:r>
          </a:p>
          <a:p>
            <a:pPr lvl="1" eaLnBrk="1" hangingPunct="1">
              <a:lnSpc>
                <a:spcPct val="90000"/>
              </a:lnSpc>
            </a:pPr>
            <a:r>
              <a:rPr lang="en-US" altLang="zh-CN" smtClean="0"/>
              <a:t>80x86 is not technically optimal either!</a:t>
            </a:r>
          </a:p>
          <a:p>
            <a:pPr eaLnBrk="1" hangingPunct="1">
              <a:lnSpc>
                <a:spcPct val="80000"/>
              </a:lnSpc>
            </a:pPr>
            <a:r>
              <a:rPr lang="en-US" altLang="zh-CN" smtClean="0"/>
              <a:t>Nevertheless, many efforts to displace it have failed (token ring, ATM)</a:t>
            </a:r>
          </a:p>
          <a:p>
            <a:pPr eaLnBrk="1" hangingPunct="1">
              <a:lnSpc>
                <a:spcPct val="80000"/>
              </a:lnSpc>
            </a:pPr>
            <a:r>
              <a:rPr lang="en-US" altLang="zh-CN" smtClean="0"/>
              <a:t>Emerging: System Area Network (SAN)</a:t>
            </a:r>
          </a:p>
          <a:p>
            <a:pPr lvl="1" eaLnBrk="1" hangingPunct="1">
              <a:lnSpc>
                <a:spcPct val="90000"/>
              </a:lnSpc>
            </a:pPr>
            <a:r>
              <a:rPr lang="en-US" altLang="zh-CN" smtClean="0"/>
              <a:t>Reduce SW stack (TCP/IP processing)</a:t>
            </a:r>
          </a:p>
          <a:p>
            <a:pPr lvl="1" eaLnBrk="1" hangingPunct="1">
              <a:lnSpc>
                <a:spcPct val="90000"/>
              </a:lnSpc>
            </a:pPr>
            <a:r>
              <a:rPr lang="en-US" altLang="zh-CN" smtClean="0"/>
              <a:t>Reduce HW stack (interface on memory bus)</a:t>
            </a:r>
          </a:p>
          <a:p>
            <a:pPr lvl="1" eaLnBrk="1" hangingPunct="1">
              <a:lnSpc>
                <a:spcPct val="90000"/>
              </a:lnSpc>
            </a:pPr>
            <a:r>
              <a:rPr lang="en-US" altLang="zh-CN" smtClean="0"/>
              <a:t>Standard: Infiniband (http://www.infinibandta.org)</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ChangeArrowheads="1"/>
          </p:cNvSpPr>
          <p:nvPr>
            <p:ph type="title"/>
          </p:nvPr>
        </p:nvSpPr>
        <p:spPr>
          <a:xfrm>
            <a:off x="457200" y="76200"/>
            <a:ext cx="8229600" cy="1143000"/>
          </a:xfrm>
        </p:spPr>
        <p:txBody>
          <a:bodyPr/>
          <a:lstStyle/>
          <a:p>
            <a:pPr eaLnBrk="1" hangingPunct="1"/>
            <a:r>
              <a:rPr lang="en-US" altLang="zh-CN" smtClean="0"/>
              <a:t>Bus</a:t>
            </a:r>
          </a:p>
        </p:txBody>
      </p:sp>
      <p:sp>
        <p:nvSpPr>
          <p:cNvPr id="49155" name="Rectangle 3"/>
          <p:cNvSpPr>
            <a:spLocks noGrp="1" noChangeArrowheads="1"/>
          </p:cNvSpPr>
          <p:nvPr>
            <p:ph type="body" idx="1"/>
          </p:nvPr>
        </p:nvSpPr>
        <p:spPr/>
        <p:txBody>
          <a:bodyPr rtlCol="0">
            <a:normAutofit fontScale="92500" lnSpcReduction="10000"/>
          </a:bodyPr>
          <a:lstStyle/>
          <a:p>
            <a:pPr eaLnBrk="1" fontAlgn="auto" hangingPunct="1">
              <a:spcAft>
                <a:spcPts val="0"/>
              </a:spcAft>
              <a:buFont typeface="Arial" pitchFamily="34" charset="0"/>
              <a:buChar char="•"/>
              <a:defRPr/>
            </a:pPr>
            <a:r>
              <a:rPr lang="en-US" dirty="0" smtClean="0"/>
              <a:t>A shared communication link between processor and memory, and I/O devices</a:t>
            </a:r>
          </a:p>
          <a:p>
            <a:pPr eaLnBrk="1" fontAlgn="auto" hangingPunct="1">
              <a:spcAft>
                <a:spcPts val="0"/>
              </a:spcAft>
              <a:buFont typeface="Arial" pitchFamily="34" charset="0"/>
              <a:buChar char="•"/>
              <a:defRPr/>
            </a:pPr>
            <a:r>
              <a:rPr lang="en-US" dirty="0" smtClean="0"/>
              <a:t>Consisting of control lines and data lines</a:t>
            </a:r>
          </a:p>
          <a:p>
            <a:pPr lvl="1" eaLnBrk="1" fontAlgn="auto" hangingPunct="1">
              <a:spcAft>
                <a:spcPts val="0"/>
              </a:spcAft>
              <a:buFont typeface="Arial" pitchFamily="34" charset="0"/>
              <a:buChar char="–"/>
              <a:defRPr/>
            </a:pPr>
            <a:r>
              <a:rPr lang="en-US" dirty="0" smtClean="0"/>
              <a:t>Control: determine which device gets to access the bus, what type of information on data lines</a:t>
            </a:r>
          </a:p>
          <a:p>
            <a:pPr lvl="1" eaLnBrk="1" fontAlgn="auto" hangingPunct="1">
              <a:spcAft>
                <a:spcPts val="0"/>
              </a:spcAft>
              <a:buFont typeface="Arial" pitchFamily="34" charset="0"/>
              <a:buChar char="–"/>
              <a:defRPr/>
            </a:pPr>
            <a:r>
              <a:rPr lang="en-US" dirty="0" smtClean="0"/>
              <a:t>Data: address, command, data to and from devices</a:t>
            </a:r>
          </a:p>
          <a:p>
            <a:pPr eaLnBrk="1" fontAlgn="auto" hangingPunct="1">
              <a:spcAft>
                <a:spcPts val="0"/>
              </a:spcAft>
              <a:buFont typeface="Arial" pitchFamily="34" charset="0"/>
              <a:buChar char="•"/>
              <a:defRPr/>
            </a:pPr>
            <a:r>
              <a:rPr lang="en-US" dirty="0" smtClean="0"/>
              <a:t>Function:</a:t>
            </a:r>
          </a:p>
          <a:p>
            <a:pPr lvl="1" eaLnBrk="1" fontAlgn="auto" hangingPunct="1">
              <a:spcAft>
                <a:spcPts val="0"/>
              </a:spcAft>
              <a:buFont typeface="Arial" pitchFamily="34" charset="0"/>
              <a:buChar char="–"/>
              <a:defRPr/>
            </a:pPr>
            <a:r>
              <a:rPr lang="en-US" dirty="0" smtClean="0"/>
              <a:t>Access control, arbitration: right to use bus</a:t>
            </a:r>
          </a:p>
          <a:p>
            <a:pPr lvl="1" eaLnBrk="1" fontAlgn="auto" hangingPunct="1">
              <a:spcAft>
                <a:spcPts val="0"/>
              </a:spcAft>
              <a:buFont typeface="Arial" pitchFamily="34" charset="0"/>
              <a:buChar char="–"/>
              <a:defRPr/>
            </a:pPr>
            <a:r>
              <a:rPr lang="en-US" dirty="0" smtClean="0"/>
              <a:t>Ensure safe transaction in asynchronous transfer using hand-shaking protocol, and/or ECC</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title"/>
          </p:nvPr>
        </p:nvSpPr>
        <p:spPr/>
        <p:txBody>
          <a:bodyPr/>
          <a:lstStyle/>
          <a:p>
            <a:pPr eaLnBrk="1" hangingPunct="1"/>
            <a:r>
              <a:rPr lang="en-US" altLang="zh-CN" smtClean="0"/>
              <a:t>Buses</a:t>
            </a:r>
          </a:p>
        </p:txBody>
      </p:sp>
      <p:sp>
        <p:nvSpPr>
          <p:cNvPr id="41986" name="Rectangle 3"/>
          <p:cNvSpPr>
            <a:spLocks noGrp="1" noChangeArrowheads="1"/>
          </p:cNvSpPr>
          <p:nvPr>
            <p:ph sz="half" idx="1"/>
          </p:nvPr>
        </p:nvSpPr>
        <p:spPr/>
        <p:txBody>
          <a:bodyPr/>
          <a:lstStyle/>
          <a:p>
            <a:pPr eaLnBrk="1" hangingPunct="1"/>
            <a:r>
              <a:rPr lang="en-US" altLang="zh-CN" smtClean="0"/>
              <a:t>Bunch of wires</a:t>
            </a:r>
          </a:p>
          <a:p>
            <a:pPr lvl="1" eaLnBrk="1" hangingPunct="1"/>
            <a:r>
              <a:rPr lang="en-US" altLang="zh-CN" smtClean="0"/>
              <a:t>Arbitration</a:t>
            </a:r>
          </a:p>
          <a:p>
            <a:pPr lvl="1" eaLnBrk="1" hangingPunct="1"/>
            <a:r>
              <a:rPr lang="en-US" altLang="zh-CN" smtClean="0"/>
              <a:t>Control/command</a:t>
            </a:r>
          </a:p>
          <a:p>
            <a:pPr lvl="1" eaLnBrk="1" hangingPunct="1"/>
            <a:r>
              <a:rPr lang="en-US" altLang="zh-CN" smtClean="0"/>
              <a:t>Data</a:t>
            </a:r>
          </a:p>
          <a:p>
            <a:pPr lvl="1" eaLnBrk="1" hangingPunct="1"/>
            <a:r>
              <a:rPr lang="en-US" altLang="zh-CN" smtClean="0"/>
              <a:t>Address</a:t>
            </a:r>
          </a:p>
          <a:p>
            <a:pPr lvl="1" eaLnBrk="1" hangingPunct="1"/>
            <a:r>
              <a:rPr lang="en-US" altLang="zh-CN" smtClean="0"/>
              <a:t>Flexible, low cost</a:t>
            </a:r>
          </a:p>
          <a:p>
            <a:pPr lvl="1" eaLnBrk="1" hangingPunct="1"/>
            <a:r>
              <a:rPr lang="en-US" altLang="zh-CN" smtClean="0"/>
              <a:t>Can be bandwidth bottleneck</a:t>
            </a:r>
          </a:p>
        </p:txBody>
      </p:sp>
      <p:sp>
        <p:nvSpPr>
          <p:cNvPr id="41987" name="Content Placeholder 5"/>
          <p:cNvSpPr>
            <a:spLocks noGrp="1"/>
          </p:cNvSpPr>
          <p:nvPr>
            <p:ph sz="half" idx="2"/>
          </p:nvPr>
        </p:nvSpPr>
        <p:spPr/>
        <p:txBody>
          <a:bodyPr/>
          <a:lstStyle/>
          <a:p>
            <a:pPr eaLnBrk="1" hangingPunct="1"/>
            <a:r>
              <a:rPr lang="en-US" altLang="zh-CN" smtClean="0"/>
              <a:t>Types</a:t>
            </a:r>
          </a:p>
          <a:p>
            <a:pPr lvl="1" eaLnBrk="1" hangingPunct="1"/>
            <a:r>
              <a:rPr lang="en-US" altLang="zh-CN" smtClean="0"/>
              <a:t>Processor-memory</a:t>
            </a:r>
          </a:p>
          <a:p>
            <a:pPr lvl="2" eaLnBrk="1" hangingPunct="1"/>
            <a:r>
              <a:rPr lang="en-US" altLang="zh-CN" smtClean="0"/>
              <a:t>Short, fast, custom</a:t>
            </a:r>
          </a:p>
          <a:p>
            <a:pPr lvl="1" eaLnBrk="1" hangingPunct="1"/>
            <a:r>
              <a:rPr lang="en-US" altLang="zh-CN" smtClean="0"/>
              <a:t>I/O</a:t>
            </a:r>
          </a:p>
          <a:p>
            <a:pPr lvl="2" eaLnBrk="1" hangingPunct="1"/>
            <a:r>
              <a:rPr lang="en-US" altLang="zh-CN" smtClean="0"/>
              <a:t>Long, slow, standard</a:t>
            </a:r>
          </a:p>
          <a:p>
            <a:pPr lvl="1" eaLnBrk="1" hangingPunct="1"/>
            <a:r>
              <a:rPr lang="en-US" altLang="zh-CN" smtClean="0"/>
              <a:t>Backplane</a:t>
            </a:r>
          </a:p>
          <a:p>
            <a:pPr lvl="2" eaLnBrk="1" hangingPunct="1"/>
            <a:r>
              <a:rPr lang="en-US" altLang="zh-CN" smtClean="0"/>
              <a:t>Medium, medium, standard</a:t>
            </a:r>
          </a:p>
          <a:p>
            <a:pPr eaLnBrk="1" hangingPunct="1"/>
            <a:endParaRPr lang="en-US" altLang="zh-CN" smtClean="0"/>
          </a:p>
        </p:txBody>
      </p:sp>
      <p:sp>
        <p:nvSpPr>
          <p:cNvPr id="43012" name="Footer Placeholder 4"/>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altLang="zh-CN" smtClean="0">
                <a:solidFill>
                  <a:schemeClr val="tx1"/>
                </a:solidFill>
                <a:latin typeface="Arial" charset="0"/>
                <a:cs typeface="Arial" charset="0"/>
              </a:rPr>
              <a:t>(C) 2008 by Yu Hen Hu</a:t>
            </a:r>
          </a:p>
        </p:txBody>
      </p:sp>
      <p:sp>
        <p:nvSpPr>
          <p:cNvPr id="43013" name="Slide Number Placeholder 5"/>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38FD82A-2E54-4EB5-9E3A-998CBE94C408}" type="slidenum">
              <a:rPr lang="en-US" altLang="zh-CN">
                <a:solidFill>
                  <a:schemeClr val="tx1"/>
                </a:solidFill>
                <a:latin typeface="Arial" charset="0"/>
                <a:cs typeface="Arial" charset="0"/>
              </a:rPr>
              <a:pPr fontAlgn="base">
                <a:spcBef>
                  <a:spcPct val="0"/>
                </a:spcBef>
                <a:spcAft>
                  <a:spcPct val="0"/>
                </a:spcAft>
                <a:defRPr/>
              </a:pPr>
              <a:t>27</a:t>
            </a:fld>
            <a:endParaRPr lang="en-US" altLang="zh-CN">
              <a:solidFill>
                <a:schemeClr val="tx1"/>
              </a:solidFill>
              <a:latin typeface="Arial" charset="0"/>
              <a:cs typeface="Arial"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 Hill, Lipasti</a:t>
            </a:r>
          </a:p>
        </p:txBody>
      </p:sp>
      <p:sp>
        <p:nvSpPr>
          <p:cNvPr id="43010"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lvl="1"/>
            <a:fld id="{6D67A212-B716-4E2B-81A7-B3E290C0D66F}" type="slidenum">
              <a:rPr lang="en-US" altLang="zh-CN">
                <a:latin typeface="Calibri" pitchFamily="34" charset="0"/>
              </a:rPr>
              <a:pPr lvl="1"/>
              <a:t>28</a:t>
            </a:fld>
            <a:endParaRPr lang="en-US" altLang="zh-CN">
              <a:latin typeface="Times New Roman" pitchFamily="18" charset="0"/>
            </a:endParaRPr>
          </a:p>
        </p:txBody>
      </p:sp>
      <p:sp>
        <p:nvSpPr>
          <p:cNvPr id="420866" name="Rectangle 2"/>
          <p:cNvSpPr>
            <a:spLocks noGrp="1" noChangeArrowheads="1"/>
          </p:cNvSpPr>
          <p:nvPr>
            <p:ph type="title"/>
          </p:nvPr>
        </p:nvSpPr>
        <p:spPr>
          <a:xfrm>
            <a:off x="304800" y="1066800"/>
            <a:ext cx="4117975" cy="2057400"/>
          </a:xfrm>
        </p:spPr>
        <p:txBody>
          <a:bodyPr rtlCol="0">
            <a:normAutofit fontScale="90000"/>
          </a:bodyPr>
          <a:lstStyle/>
          <a:p>
            <a:pPr algn="l" eaLnBrk="1" fontAlgn="auto" hangingPunct="1">
              <a:spcAft>
                <a:spcPts val="0"/>
              </a:spcAft>
              <a:defRPr/>
            </a:pPr>
            <a:r>
              <a:rPr lang="en-US" dirty="0"/>
              <a:t>Buses in a Computer </a:t>
            </a:r>
            <a:r>
              <a:rPr lang="en-US" dirty="0" smtClean="0"/>
              <a:t>System</a:t>
            </a:r>
            <a:endParaRPr lang="en-US" dirty="0"/>
          </a:p>
        </p:txBody>
      </p:sp>
      <p:pic>
        <p:nvPicPr>
          <p:cNvPr id="43012" name="Picture 5" descr="f0809"/>
          <p:cNvPicPr>
            <a:picLocks noChangeAspect="1" noChangeArrowheads="1"/>
          </p:cNvPicPr>
          <p:nvPr/>
        </p:nvPicPr>
        <p:blipFill>
          <a:blip r:embed="rId2"/>
          <a:srcRect/>
          <a:stretch>
            <a:fillRect/>
          </a:stretch>
        </p:blipFill>
        <p:spPr bwMode="auto">
          <a:xfrm>
            <a:off x="3810000" y="381000"/>
            <a:ext cx="5189538" cy="6019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Footer Placeholder 4"/>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altLang="zh-CN" smtClean="0">
                <a:solidFill>
                  <a:schemeClr val="tx1"/>
                </a:solidFill>
                <a:latin typeface="Arial" charset="0"/>
                <a:cs typeface="Arial" charset="0"/>
              </a:rPr>
              <a:t>(C) 2008 by Yu Hen Hu</a:t>
            </a:r>
          </a:p>
        </p:txBody>
      </p:sp>
      <p:sp>
        <p:nvSpPr>
          <p:cNvPr id="44034" name="Rectangle 2"/>
          <p:cNvSpPr>
            <a:spLocks noGrp="1" noChangeArrowheads="1"/>
          </p:cNvSpPr>
          <p:nvPr>
            <p:ph type="title"/>
          </p:nvPr>
        </p:nvSpPr>
        <p:spPr>
          <a:xfrm>
            <a:off x="457200" y="304800"/>
            <a:ext cx="8229600" cy="1143000"/>
          </a:xfrm>
        </p:spPr>
        <p:txBody>
          <a:bodyPr/>
          <a:lstStyle/>
          <a:p>
            <a:pPr eaLnBrk="1" hangingPunct="1"/>
            <a:r>
              <a:rPr lang="en-US" altLang="zh-CN" smtClean="0"/>
              <a:t>Buses</a:t>
            </a:r>
          </a:p>
        </p:txBody>
      </p:sp>
      <p:sp>
        <p:nvSpPr>
          <p:cNvPr id="44035" name="Rectangle 3"/>
          <p:cNvSpPr>
            <a:spLocks noGrp="1" noChangeArrowheads="1"/>
          </p:cNvSpPr>
          <p:nvPr>
            <p:ph type="body" idx="1"/>
          </p:nvPr>
        </p:nvSpPr>
        <p:spPr>
          <a:xfrm>
            <a:off x="457200" y="1447800"/>
            <a:ext cx="8229600" cy="4706938"/>
          </a:xfrm>
        </p:spPr>
        <p:txBody>
          <a:bodyPr/>
          <a:lstStyle/>
          <a:p>
            <a:pPr eaLnBrk="1" hangingPunct="1"/>
            <a:r>
              <a:rPr lang="en-US" altLang="zh-CN" sz="2400" smtClean="0"/>
              <a:t>Synchronous – has clock</a:t>
            </a:r>
          </a:p>
          <a:p>
            <a:pPr lvl="1" eaLnBrk="1" hangingPunct="1"/>
            <a:r>
              <a:rPr lang="en-US" altLang="zh-CN" sz="2000" smtClean="0"/>
              <a:t>Everyone watches clock and latches at appropriate phase</a:t>
            </a:r>
          </a:p>
          <a:p>
            <a:pPr lvl="1" eaLnBrk="1" hangingPunct="1"/>
            <a:r>
              <a:rPr lang="en-US" altLang="zh-CN" sz="2000" smtClean="0"/>
              <a:t>Transactions take fixed or variable number of clocks</a:t>
            </a:r>
          </a:p>
          <a:p>
            <a:pPr lvl="1" eaLnBrk="1" hangingPunct="1"/>
            <a:r>
              <a:rPr lang="en-US" altLang="zh-CN" sz="2000" smtClean="0"/>
              <a:t>Faster but clock limits length</a:t>
            </a:r>
          </a:p>
          <a:p>
            <a:pPr lvl="1" eaLnBrk="1" hangingPunct="1"/>
            <a:r>
              <a:rPr lang="en-US" altLang="zh-CN" sz="2000" smtClean="0"/>
              <a:t>E.g. processor-memory</a:t>
            </a:r>
          </a:p>
          <a:p>
            <a:pPr eaLnBrk="1" hangingPunct="1"/>
            <a:r>
              <a:rPr lang="en-US" altLang="zh-CN" sz="2400" smtClean="0"/>
              <a:t>Asynchronous – requires handshake</a:t>
            </a:r>
          </a:p>
          <a:p>
            <a:pPr lvl="1" eaLnBrk="1" hangingPunct="1"/>
            <a:r>
              <a:rPr lang="en-US" altLang="zh-CN" sz="2000" smtClean="0"/>
              <a:t>More flexible</a:t>
            </a:r>
          </a:p>
          <a:p>
            <a:pPr lvl="1" eaLnBrk="1" hangingPunct="1"/>
            <a:r>
              <a:rPr lang="en-US" altLang="zh-CN" sz="2000" smtClean="0"/>
              <a:t>I/O</a:t>
            </a:r>
          </a:p>
          <a:p>
            <a:pPr lvl="1" eaLnBrk="1" hangingPunct="1"/>
            <a:r>
              <a:rPr lang="en-US" altLang="zh-CN" sz="2000" smtClean="0"/>
              <a:t>Handshaking protocol: A series of steps used to coordinate asynchronous bus transfers in which the sender and receiver proceed to the next step only when both parties agree that the current step has been completed. </a:t>
            </a:r>
          </a:p>
        </p:txBody>
      </p:sp>
      <p:sp>
        <p:nvSpPr>
          <p:cNvPr id="45060" name="Slide Number Placeholder 5"/>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5049C7B-939D-4CAA-A0B3-E43E40F0A1F0}" type="slidenum">
              <a:rPr lang="en-US" altLang="zh-CN">
                <a:solidFill>
                  <a:schemeClr val="tx1"/>
                </a:solidFill>
                <a:latin typeface="Arial" charset="0"/>
                <a:cs typeface="Arial" charset="0"/>
              </a:rPr>
              <a:pPr fontAlgn="base">
                <a:spcBef>
                  <a:spcPct val="0"/>
                </a:spcBef>
                <a:spcAft>
                  <a:spcPct val="0"/>
                </a:spcAft>
                <a:defRPr/>
              </a:pPr>
              <a:t>29</a:t>
            </a:fld>
            <a:endParaRPr lang="en-US" altLang="zh-CN">
              <a:solidFill>
                <a:schemeClr val="tx1"/>
              </a:solidFill>
              <a:latin typeface="Arial" charset="0"/>
              <a:cs typeface="Arial"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pPr eaLnBrk="1" hangingPunct="1"/>
            <a:r>
              <a:rPr lang="en-US" altLang="zh-CN" smtClean="0"/>
              <a:t>Input/Output</a:t>
            </a:r>
          </a:p>
        </p:txBody>
      </p:sp>
      <p:sp>
        <p:nvSpPr>
          <p:cNvPr id="16386" name="Content Placeholder 2"/>
          <p:cNvSpPr>
            <a:spLocks noGrp="1"/>
          </p:cNvSpPr>
          <p:nvPr>
            <p:ph idx="1"/>
          </p:nvPr>
        </p:nvSpPr>
        <p:spPr/>
        <p:txBody>
          <a:bodyPr/>
          <a:lstStyle/>
          <a:p>
            <a:pPr eaLnBrk="1" hangingPunct="1"/>
            <a:r>
              <a:rPr lang="en-US" altLang="zh-CN" smtClean="0"/>
              <a:t>I/O necessary</a:t>
            </a:r>
          </a:p>
          <a:p>
            <a:pPr lvl="1" eaLnBrk="1" hangingPunct="1"/>
            <a:r>
              <a:rPr lang="en-US" altLang="zh-CN" smtClean="0"/>
              <a:t>To/from users (display, keyboard, mouse)</a:t>
            </a:r>
          </a:p>
          <a:p>
            <a:pPr lvl="1" eaLnBrk="1" hangingPunct="1"/>
            <a:r>
              <a:rPr lang="en-US" altLang="zh-CN" smtClean="0"/>
              <a:t>To/from non-volatile media (disk, tape)</a:t>
            </a:r>
          </a:p>
          <a:p>
            <a:pPr lvl="1" eaLnBrk="1" hangingPunct="1"/>
            <a:r>
              <a:rPr lang="en-US" altLang="zh-CN" smtClean="0"/>
              <a:t>To/from other computers (networks)</a:t>
            </a:r>
          </a:p>
          <a:p>
            <a:pPr eaLnBrk="1" hangingPunct="1"/>
            <a:r>
              <a:rPr lang="en-US" altLang="zh-CN" smtClean="0"/>
              <a:t>Key questions</a:t>
            </a:r>
          </a:p>
          <a:p>
            <a:pPr lvl="1" eaLnBrk="1" hangingPunct="1"/>
            <a:r>
              <a:rPr lang="en-US" altLang="zh-CN" smtClean="0"/>
              <a:t>How fast?</a:t>
            </a:r>
          </a:p>
          <a:p>
            <a:pPr lvl="1" eaLnBrk="1" hangingPunct="1"/>
            <a:r>
              <a:rPr lang="en-US" altLang="zh-CN" smtClean="0"/>
              <a:t>Getting faster?</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ChangeArrowheads="1"/>
          </p:cNvSpPr>
          <p:nvPr>
            <p:ph type="title"/>
          </p:nvPr>
        </p:nvSpPr>
        <p:spPr/>
        <p:txBody>
          <a:bodyPr/>
          <a:lstStyle/>
          <a:p>
            <a:pPr eaLnBrk="1" hangingPunct="1"/>
            <a:r>
              <a:rPr lang="en-US" altLang="zh-CN" smtClean="0"/>
              <a:t>Async. Handshake (Fig. 8.10)</a:t>
            </a:r>
          </a:p>
        </p:txBody>
      </p:sp>
      <p:sp>
        <p:nvSpPr>
          <p:cNvPr id="45058" name="Rectangle 3"/>
          <p:cNvSpPr>
            <a:spLocks noGrp="1" noChangeArrowheads="1"/>
          </p:cNvSpPr>
          <p:nvPr>
            <p:ph type="body" idx="1"/>
          </p:nvPr>
        </p:nvSpPr>
        <p:spPr>
          <a:xfrm>
            <a:off x="682625" y="4343400"/>
            <a:ext cx="7772400" cy="1752600"/>
          </a:xfrm>
        </p:spPr>
        <p:txBody>
          <a:bodyPr/>
          <a:lstStyle/>
          <a:p>
            <a:pPr eaLnBrk="1" hangingPunct="1">
              <a:lnSpc>
                <a:spcPct val="80000"/>
              </a:lnSpc>
              <a:buFont typeface="Wingdings" pitchFamily="2" charset="2"/>
              <a:buNone/>
            </a:pPr>
            <a:r>
              <a:rPr lang="en-US" altLang="zh-CN" sz="2000" smtClean="0"/>
              <a:t>(1) Request made by I/O device &amp; (2) ack send by Memory</a:t>
            </a:r>
          </a:p>
          <a:p>
            <a:pPr eaLnBrk="1" hangingPunct="1">
              <a:lnSpc>
                <a:spcPct val="80000"/>
              </a:lnSpc>
              <a:buFont typeface="Wingdings" pitchFamily="2" charset="2"/>
              <a:buNone/>
            </a:pPr>
            <a:r>
              <a:rPr lang="en-US" altLang="zh-CN" sz="2000" smtClean="0"/>
              <a:t>(3) Request deasserted &amp; (4) ack deasserted</a:t>
            </a:r>
          </a:p>
          <a:p>
            <a:pPr eaLnBrk="1" hangingPunct="1">
              <a:lnSpc>
                <a:spcPct val="80000"/>
              </a:lnSpc>
              <a:buFont typeface="Wingdings" pitchFamily="2" charset="2"/>
              <a:buNone/>
            </a:pPr>
            <a:r>
              <a:rPr lang="en-US" altLang="zh-CN" sz="2000" smtClean="0"/>
              <a:t>Wait till memory has data ready, it raise data ready and place data on data bus</a:t>
            </a:r>
          </a:p>
          <a:p>
            <a:pPr eaLnBrk="1" hangingPunct="1">
              <a:lnSpc>
                <a:spcPct val="80000"/>
              </a:lnSpc>
              <a:buFont typeface="Wingdings" pitchFamily="2" charset="2"/>
              <a:buNone/>
            </a:pPr>
            <a:r>
              <a:rPr lang="en-US" altLang="zh-CN" sz="2000" smtClean="0"/>
              <a:t>(5) Data sent &amp; (6) Data rec’d by I/O device and raise ack line &amp; (7) ack deasserted and data off line by memory</a:t>
            </a:r>
          </a:p>
        </p:txBody>
      </p:sp>
      <p:pic>
        <p:nvPicPr>
          <p:cNvPr id="45059" name="Picture 4" descr="f0810"/>
          <p:cNvPicPr>
            <a:picLocks noChangeAspect="1" noChangeArrowheads="1"/>
          </p:cNvPicPr>
          <p:nvPr/>
        </p:nvPicPr>
        <p:blipFill>
          <a:blip r:embed="rId2"/>
          <a:srcRect/>
          <a:stretch>
            <a:fillRect/>
          </a:stretch>
        </p:blipFill>
        <p:spPr bwMode="auto">
          <a:xfrm>
            <a:off x="838200" y="1600200"/>
            <a:ext cx="7543800" cy="2498725"/>
          </a:xfrm>
          <a:prstGeom prst="rect">
            <a:avLst/>
          </a:prstGeom>
          <a:noFill/>
          <a:ln w="9525">
            <a:noFill/>
            <a:miter lim="800000"/>
            <a:headEnd/>
            <a:tailEnd/>
          </a:ln>
        </p:spPr>
      </p:pic>
      <p:sp>
        <p:nvSpPr>
          <p:cNvPr id="46085" name="Slide Number Placeholder 6"/>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8607A89-491A-4673-BB49-1537071B6AAA}" type="slidenum">
              <a:rPr lang="en-US" altLang="zh-CN">
                <a:solidFill>
                  <a:schemeClr val="tx1"/>
                </a:solidFill>
                <a:latin typeface="Arial" charset="0"/>
                <a:cs typeface="Arial" charset="0"/>
              </a:rPr>
              <a:pPr fontAlgn="base">
                <a:spcBef>
                  <a:spcPct val="0"/>
                </a:spcBef>
                <a:spcAft>
                  <a:spcPct val="0"/>
                </a:spcAft>
                <a:defRPr/>
              </a:pPr>
              <a:t>30</a:t>
            </a:fld>
            <a:endParaRPr lang="en-US" altLang="zh-CN">
              <a:solidFill>
                <a:schemeClr val="tx1"/>
              </a:solidFill>
              <a:latin typeface="Arial" charset="0"/>
              <a:cs typeface="Arial" charset="0"/>
            </a:endParaRPr>
          </a:p>
        </p:txBody>
      </p:sp>
      <p:sp>
        <p:nvSpPr>
          <p:cNvPr id="45061" name="Text Box 8"/>
          <p:cNvSpPr txBox="1">
            <a:spLocks noChangeArrowheads="1"/>
          </p:cNvSpPr>
          <p:nvPr/>
        </p:nvSpPr>
        <p:spPr bwMode="auto">
          <a:xfrm>
            <a:off x="3892550" y="1301750"/>
            <a:ext cx="3841750" cy="366713"/>
          </a:xfrm>
          <a:prstGeom prst="rect">
            <a:avLst/>
          </a:prstGeom>
          <a:noFill/>
          <a:ln w="9525">
            <a:noFill/>
            <a:miter lim="800000"/>
            <a:headEnd/>
            <a:tailEnd/>
          </a:ln>
        </p:spPr>
        <p:txBody>
          <a:bodyPr wrap="none">
            <a:spAutoFit/>
          </a:bodyPr>
          <a:lstStyle/>
          <a:p>
            <a:r>
              <a:rPr lang="en-US" altLang="zh-CN" b="1">
                <a:solidFill>
                  <a:srgbClr val="C2730A"/>
                </a:solidFill>
                <a:latin typeface="Calibri" pitchFamily="34" charset="0"/>
              </a:rPr>
              <a:t>Orange: I/O device</a:t>
            </a:r>
            <a:r>
              <a:rPr lang="en-US" altLang="zh-CN">
                <a:solidFill>
                  <a:srgbClr val="F2900E"/>
                </a:solidFill>
                <a:latin typeface="Calibri" pitchFamily="34" charset="0"/>
              </a:rPr>
              <a:t>,</a:t>
            </a:r>
            <a:r>
              <a:rPr lang="en-US" altLang="zh-CN">
                <a:latin typeface="Calibri" pitchFamily="34" charset="0"/>
              </a:rPr>
              <a:t> Black: Memory</a:t>
            </a:r>
          </a:p>
        </p:txBody>
      </p:sp>
      <p:sp>
        <p:nvSpPr>
          <p:cNvPr id="45062" name="Text Box 9"/>
          <p:cNvSpPr txBox="1">
            <a:spLocks noChangeArrowheads="1"/>
          </p:cNvSpPr>
          <p:nvPr/>
        </p:nvSpPr>
        <p:spPr bwMode="auto">
          <a:xfrm>
            <a:off x="2543175" y="2279650"/>
            <a:ext cx="906463" cy="336550"/>
          </a:xfrm>
          <a:prstGeom prst="rect">
            <a:avLst/>
          </a:prstGeom>
          <a:noFill/>
          <a:ln w="9525">
            <a:noFill/>
            <a:miter lim="800000"/>
            <a:headEnd/>
            <a:tailEnd/>
          </a:ln>
        </p:spPr>
        <p:txBody>
          <a:bodyPr wrap="none">
            <a:spAutoFit/>
          </a:bodyPr>
          <a:lstStyle/>
          <a:p>
            <a:r>
              <a:rPr lang="en-US" altLang="zh-CN" sz="1600">
                <a:latin typeface="Calibri" pitchFamily="34" charset="0"/>
              </a:rPr>
              <a:t>address</a:t>
            </a:r>
          </a:p>
        </p:txBody>
      </p:sp>
      <p:sp>
        <p:nvSpPr>
          <p:cNvPr id="45063" name="Text Box 10"/>
          <p:cNvSpPr txBox="1">
            <a:spLocks noChangeArrowheads="1"/>
          </p:cNvSpPr>
          <p:nvPr/>
        </p:nvSpPr>
        <p:spPr bwMode="auto">
          <a:xfrm>
            <a:off x="5399088" y="2282825"/>
            <a:ext cx="579437" cy="336550"/>
          </a:xfrm>
          <a:prstGeom prst="rect">
            <a:avLst/>
          </a:prstGeom>
          <a:noFill/>
          <a:ln w="9525">
            <a:noFill/>
            <a:miter lim="800000"/>
            <a:headEnd/>
            <a:tailEnd/>
          </a:ln>
        </p:spPr>
        <p:txBody>
          <a:bodyPr wrap="none">
            <a:spAutoFit/>
          </a:bodyPr>
          <a:lstStyle/>
          <a:p>
            <a:r>
              <a:rPr lang="en-US" altLang="zh-CN" sz="1600">
                <a:latin typeface="Calibri" pitchFamily="34" charset="0"/>
              </a:rPr>
              <a:t>data</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 Hill, Lipasti</a:t>
            </a:r>
          </a:p>
        </p:txBody>
      </p:sp>
      <p:sp>
        <p:nvSpPr>
          <p:cNvPr id="46082"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lvl="1"/>
            <a:fld id="{F2299583-BF18-47D6-A524-B28A0B015CCD}" type="slidenum">
              <a:rPr lang="en-US" altLang="zh-CN">
                <a:latin typeface="Calibri" pitchFamily="34" charset="0"/>
              </a:rPr>
              <a:pPr lvl="1"/>
              <a:t>31</a:t>
            </a:fld>
            <a:endParaRPr lang="en-US" altLang="zh-CN">
              <a:latin typeface="Times New Roman" pitchFamily="18" charset="0"/>
            </a:endParaRPr>
          </a:p>
        </p:txBody>
      </p:sp>
      <p:sp>
        <p:nvSpPr>
          <p:cNvPr id="46083" name="Rectangle 2"/>
          <p:cNvSpPr>
            <a:spLocks noGrp="1" noChangeArrowheads="1"/>
          </p:cNvSpPr>
          <p:nvPr>
            <p:ph type="title"/>
          </p:nvPr>
        </p:nvSpPr>
        <p:spPr/>
        <p:txBody>
          <a:bodyPr/>
          <a:lstStyle/>
          <a:p>
            <a:pPr eaLnBrk="1" hangingPunct="1"/>
            <a:r>
              <a:rPr lang="en-US" altLang="zh-CN" smtClean="0"/>
              <a:t>Buses</a:t>
            </a:r>
          </a:p>
        </p:txBody>
      </p:sp>
      <p:sp>
        <p:nvSpPr>
          <p:cNvPr id="46084" name="Rectangle 3"/>
          <p:cNvSpPr>
            <a:spLocks noGrp="1" noChangeArrowheads="1"/>
          </p:cNvSpPr>
          <p:nvPr>
            <p:ph type="body" idx="1"/>
          </p:nvPr>
        </p:nvSpPr>
        <p:spPr/>
        <p:txBody>
          <a:bodyPr/>
          <a:lstStyle/>
          <a:p>
            <a:pPr eaLnBrk="1" hangingPunct="1"/>
            <a:r>
              <a:rPr lang="en-US" altLang="zh-CN" smtClean="0"/>
              <a:t>Improving bandwidth</a:t>
            </a:r>
          </a:p>
          <a:p>
            <a:pPr lvl="1" eaLnBrk="1" hangingPunct="1"/>
            <a:r>
              <a:rPr lang="en-US" altLang="zh-CN" smtClean="0"/>
              <a:t>Wider bus</a:t>
            </a:r>
          </a:p>
          <a:p>
            <a:pPr lvl="1" eaLnBrk="1" hangingPunct="1"/>
            <a:r>
              <a:rPr lang="en-US" altLang="zh-CN" smtClean="0"/>
              <a:t>Separate/multiplexed address/data lines</a:t>
            </a:r>
          </a:p>
          <a:p>
            <a:pPr lvl="1" eaLnBrk="1" hangingPunct="1"/>
            <a:r>
              <a:rPr lang="en-US" altLang="zh-CN" smtClean="0"/>
              <a:t>Block transfer</a:t>
            </a:r>
          </a:p>
          <a:p>
            <a:pPr lvl="2" eaLnBrk="1" hangingPunct="1"/>
            <a:r>
              <a:rPr lang="en-US" altLang="zh-CN" smtClean="0"/>
              <a:t>Spatial locality</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 Hill, Lipasti</a:t>
            </a:r>
          </a:p>
        </p:txBody>
      </p:sp>
      <p:sp>
        <p:nvSpPr>
          <p:cNvPr id="47106"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lvl="1"/>
            <a:fld id="{76601495-6484-48D1-B300-2054F5DAAEEE}" type="slidenum">
              <a:rPr lang="en-US" altLang="zh-CN">
                <a:latin typeface="Calibri" pitchFamily="34" charset="0"/>
              </a:rPr>
              <a:pPr lvl="1"/>
              <a:t>32</a:t>
            </a:fld>
            <a:endParaRPr lang="en-US" altLang="zh-CN">
              <a:latin typeface="Times New Roman" pitchFamily="18" charset="0"/>
            </a:endParaRPr>
          </a:p>
        </p:txBody>
      </p:sp>
      <p:sp>
        <p:nvSpPr>
          <p:cNvPr id="47107" name="Rectangle 2"/>
          <p:cNvSpPr>
            <a:spLocks noGrp="1" noChangeArrowheads="1"/>
          </p:cNvSpPr>
          <p:nvPr>
            <p:ph type="title"/>
          </p:nvPr>
        </p:nvSpPr>
        <p:spPr>
          <a:xfrm>
            <a:off x="457200" y="304800"/>
            <a:ext cx="8229600" cy="1143000"/>
          </a:xfrm>
        </p:spPr>
        <p:txBody>
          <a:bodyPr/>
          <a:lstStyle/>
          <a:p>
            <a:pPr eaLnBrk="1" hangingPunct="1"/>
            <a:r>
              <a:rPr lang="en-US" altLang="zh-CN" smtClean="0"/>
              <a:t>Bus Arbitration</a:t>
            </a:r>
          </a:p>
        </p:txBody>
      </p:sp>
      <p:sp>
        <p:nvSpPr>
          <p:cNvPr id="47108" name="Rectangle 3"/>
          <p:cNvSpPr>
            <a:spLocks noGrp="1" noChangeArrowheads="1"/>
          </p:cNvSpPr>
          <p:nvPr>
            <p:ph type="body" idx="1"/>
          </p:nvPr>
        </p:nvSpPr>
        <p:spPr/>
        <p:txBody>
          <a:bodyPr/>
          <a:lstStyle/>
          <a:p>
            <a:pPr eaLnBrk="1" hangingPunct="1">
              <a:lnSpc>
                <a:spcPct val="80000"/>
              </a:lnSpc>
            </a:pPr>
            <a:r>
              <a:rPr lang="en-US" altLang="zh-CN" sz="2800" smtClean="0"/>
              <a:t>Resolving bus control conflicts and assigning priorities to the requests for control of the bus.</a:t>
            </a:r>
          </a:p>
          <a:p>
            <a:pPr eaLnBrk="1" hangingPunct="1">
              <a:lnSpc>
                <a:spcPct val="80000"/>
              </a:lnSpc>
            </a:pPr>
            <a:r>
              <a:rPr lang="en-US" altLang="zh-CN" sz="2800" smtClean="0"/>
              <a:t>One or more bus masters, others slaves</a:t>
            </a:r>
          </a:p>
          <a:p>
            <a:pPr lvl="1" eaLnBrk="1" hangingPunct="1"/>
            <a:r>
              <a:rPr lang="en-US" altLang="zh-CN" sz="2400" smtClean="0"/>
              <a:t>Bus request</a:t>
            </a:r>
          </a:p>
          <a:p>
            <a:pPr lvl="1" eaLnBrk="1" hangingPunct="1"/>
            <a:r>
              <a:rPr lang="en-US" altLang="zh-CN" sz="2400" smtClean="0"/>
              <a:t>Bus grant</a:t>
            </a:r>
          </a:p>
          <a:p>
            <a:pPr lvl="1" eaLnBrk="1" hangingPunct="1"/>
            <a:r>
              <a:rPr lang="en-US" altLang="zh-CN" sz="2400" smtClean="0"/>
              <a:t>Priority</a:t>
            </a:r>
          </a:p>
          <a:p>
            <a:pPr lvl="1" eaLnBrk="1" hangingPunct="1"/>
            <a:r>
              <a:rPr lang="en-US" altLang="zh-CN" sz="2400" smtClean="0"/>
              <a:t>Fairness</a:t>
            </a:r>
          </a:p>
          <a:p>
            <a:pPr eaLnBrk="1" hangingPunct="1">
              <a:lnSpc>
                <a:spcPct val="80000"/>
              </a:lnSpc>
            </a:pPr>
            <a:r>
              <a:rPr lang="en-US" altLang="zh-CN" sz="2800" smtClean="0"/>
              <a:t>Implementations</a:t>
            </a:r>
          </a:p>
          <a:p>
            <a:pPr lvl="1" eaLnBrk="1" hangingPunct="1"/>
            <a:r>
              <a:rPr lang="en-US" altLang="zh-CN" sz="2400" smtClean="0"/>
              <a:t>Centralized (Arbiter, can be part of CPU or separate device)</a:t>
            </a:r>
          </a:p>
          <a:p>
            <a:pPr lvl="1" eaLnBrk="1" hangingPunct="1"/>
            <a:r>
              <a:rPr lang="en-US" altLang="zh-CN" sz="2400" smtClean="0"/>
              <a:t>Distributed (e.g. Ethernet)</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txBox="1">
            <a:spLocks noGrp="1"/>
          </p:cNvSpPr>
          <p:nvPr/>
        </p:nvSpPr>
        <p:spPr>
          <a:xfrm>
            <a:off x="3124200" y="6356350"/>
            <a:ext cx="2895600" cy="365125"/>
          </a:xfrm>
          <a:prstGeom prst="rect">
            <a:avLst/>
          </a:prstGeom>
          <a:noFill/>
        </p:spPr>
        <p:txBody>
          <a:bodyPr anchor="ctr"/>
          <a:lstStyle/>
          <a:p>
            <a:pPr algn="ctr" fontAlgn="auto">
              <a:spcBef>
                <a:spcPts val="0"/>
              </a:spcBef>
              <a:spcAft>
                <a:spcPts val="0"/>
              </a:spcAft>
              <a:defRPr/>
            </a:pPr>
            <a:r>
              <a:rPr lang="en-US" sz="1200">
                <a:solidFill>
                  <a:schemeClr val="tx1">
                    <a:tint val="75000"/>
                  </a:schemeClr>
                </a:solidFill>
                <a:latin typeface="+mn-lt"/>
                <a:ea typeface="+mn-ea"/>
              </a:rPr>
              <a:t>© Hill, Lipasti</a:t>
            </a:r>
          </a:p>
        </p:txBody>
      </p:sp>
      <p:sp>
        <p:nvSpPr>
          <p:cNvPr id="64515" name="Slide Number Placeholder 5"/>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lvl="1"/>
            <a:fld id="{0ABFF0D0-8797-4C5A-8C0F-60368C11246B}" type="slidenum">
              <a:rPr lang="en-US" altLang="zh-CN">
                <a:latin typeface="Calibri" pitchFamily="34" charset="0"/>
              </a:rPr>
              <a:pPr lvl="1"/>
              <a:t>33</a:t>
            </a:fld>
            <a:endParaRPr lang="en-US" altLang="zh-CN">
              <a:latin typeface="Times New Roman" pitchFamily="18" charset="0"/>
            </a:endParaRPr>
          </a:p>
        </p:txBody>
      </p:sp>
      <p:sp>
        <p:nvSpPr>
          <p:cNvPr id="64516" name="Rectangle 2"/>
          <p:cNvSpPr>
            <a:spLocks noGrp="1" noChangeArrowheads="1"/>
          </p:cNvSpPr>
          <p:nvPr>
            <p:ph type="title" idx="4294967295"/>
          </p:nvPr>
        </p:nvSpPr>
        <p:spPr>
          <a:xfrm>
            <a:off x="457200" y="304800"/>
            <a:ext cx="8229600" cy="1143000"/>
          </a:xfrm>
        </p:spPr>
        <p:txBody>
          <a:bodyPr/>
          <a:lstStyle/>
          <a:p>
            <a:pPr eaLnBrk="1" hangingPunct="1"/>
            <a:r>
              <a:rPr lang="en-US" altLang="zh-CN" smtClean="0"/>
              <a:t>Bus Mastering</a:t>
            </a:r>
          </a:p>
        </p:txBody>
      </p:sp>
      <p:sp>
        <p:nvSpPr>
          <p:cNvPr id="64517" name="Rectangle 3"/>
          <p:cNvSpPr>
            <a:spLocks noGrp="1" noChangeArrowheads="1"/>
          </p:cNvSpPr>
          <p:nvPr>
            <p:ph type="body" idx="4294967295"/>
          </p:nvPr>
        </p:nvSpPr>
        <p:spPr/>
        <p:txBody>
          <a:bodyPr/>
          <a:lstStyle/>
          <a:p>
            <a:pPr eaLnBrk="1" hangingPunct="1">
              <a:lnSpc>
                <a:spcPct val="80000"/>
              </a:lnSpc>
            </a:pPr>
            <a:r>
              <a:rPr lang="en-US" altLang="zh-CN" smtClean="0"/>
              <a:t>Allows bus to communicate directly with other devices on the bus without going through CPU</a:t>
            </a:r>
          </a:p>
          <a:p>
            <a:pPr eaLnBrk="1" hangingPunct="1">
              <a:lnSpc>
                <a:spcPct val="80000"/>
              </a:lnSpc>
            </a:pPr>
            <a:endParaRPr lang="en-US" altLang="zh-CN" smtClean="0"/>
          </a:p>
          <a:p>
            <a:pPr eaLnBrk="1" hangingPunct="1">
              <a:lnSpc>
                <a:spcPct val="80000"/>
              </a:lnSpc>
            </a:pPr>
            <a:r>
              <a:rPr lang="en-US" altLang="zh-CN" smtClean="0"/>
              <a:t>Devices capable to take control of the bus.</a:t>
            </a:r>
            <a:br>
              <a:rPr lang="en-US" altLang="zh-CN" smtClean="0"/>
            </a:br>
            <a:endParaRPr lang="en-US" altLang="zh-CN" smtClean="0"/>
          </a:p>
          <a:p>
            <a:pPr eaLnBrk="1" hangingPunct="1">
              <a:lnSpc>
                <a:spcPct val="80000"/>
              </a:lnSpc>
            </a:pPr>
            <a:r>
              <a:rPr lang="en-US" altLang="zh-CN" smtClean="0"/>
              <a:t>Frees up the processor (to do other work simultaneously)</a:t>
            </a:r>
          </a:p>
          <a:p>
            <a:pPr lvl="1" eaLnBrk="1" hangingPunct="1"/>
            <a:endParaRPr lang="en-US" altLang="zh-CN"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 Hill, Lipasti</a:t>
            </a:r>
          </a:p>
        </p:txBody>
      </p:sp>
      <p:sp>
        <p:nvSpPr>
          <p:cNvPr id="48130"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lvl="1"/>
            <a:fld id="{D9130C2E-E7CC-4855-B007-B1611975EA0E}" type="slidenum">
              <a:rPr lang="en-US" altLang="zh-CN">
                <a:latin typeface="Calibri" pitchFamily="34" charset="0"/>
              </a:rPr>
              <a:pPr lvl="1"/>
              <a:t>34</a:t>
            </a:fld>
            <a:endParaRPr lang="en-US" altLang="zh-CN">
              <a:latin typeface="Times New Roman" pitchFamily="18" charset="0"/>
            </a:endParaRPr>
          </a:p>
        </p:txBody>
      </p:sp>
      <p:sp>
        <p:nvSpPr>
          <p:cNvPr id="48131" name="Rectangle 2"/>
          <p:cNvSpPr>
            <a:spLocks noGrp="1" noChangeArrowheads="1"/>
          </p:cNvSpPr>
          <p:nvPr>
            <p:ph type="title"/>
          </p:nvPr>
        </p:nvSpPr>
        <p:spPr/>
        <p:txBody>
          <a:bodyPr/>
          <a:lstStyle/>
          <a:p>
            <a:pPr eaLnBrk="1" hangingPunct="1"/>
            <a:r>
              <a:rPr lang="en-US" altLang="zh-CN" smtClean="0"/>
              <a:t>Buses</a:t>
            </a:r>
          </a:p>
        </p:txBody>
      </p:sp>
      <p:sp>
        <p:nvSpPr>
          <p:cNvPr id="48132" name="Rectangle 3"/>
          <p:cNvSpPr>
            <a:spLocks noGrp="1" noChangeArrowheads="1"/>
          </p:cNvSpPr>
          <p:nvPr>
            <p:ph type="body" idx="1"/>
          </p:nvPr>
        </p:nvSpPr>
        <p:spPr/>
        <p:txBody>
          <a:bodyPr/>
          <a:lstStyle/>
          <a:p>
            <a:pPr eaLnBrk="1" hangingPunct="1">
              <a:lnSpc>
                <a:spcPct val="80000"/>
              </a:lnSpc>
            </a:pPr>
            <a:r>
              <a:rPr lang="en-US" altLang="zh-CN" sz="2800" smtClean="0"/>
              <a:t>Bus architecture / standards</a:t>
            </a:r>
          </a:p>
          <a:p>
            <a:pPr lvl="1">
              <a:lnSpc>
                <a:spcPct val="80000"/>
              </a:lnSpc>
            </a:pPr>
            <a:r>
              <a:rPr lang="en-US" altLang="zh-CN" sz="2400" smtClean="0"/>
              <a:t>ISA (Industry Standard Architecture)</a:t>
            </a:r>
          </a:p>
          <a:p>
            <a:pPr lvl="1">
              <a:lnSpc>
                <a:spcPct val="80000"/>
              </a:lnSpc>
            </a:pPr>
            <a:r>
              <a:rPr lang="en-US" altLang="zh-CN" sz="2400" smtClean="0"/>
              <a:t>MCA (Micro Channel Architecture)</a:t>
            </a:r>
          </a:p>
          <a:p>
            <a:pPr lvl="1">
              <a:lnSpc>
                <a:spcPct val="80000"/>
              </a:lnSpc>
            </a:pPr>
            <a:r>
              <a:rPr lang="en-US" altLang="zh-CN" sz="2400" smtClean="0"/>
              <a:t>EISA (Extended Industry Standard Architecture)</a:t>
            </a:r>
          </a:p>
          <a:p>
            <a:pPr lvl="1">
              <a:lnSpc>
                <a:spcPct val="80000"/>
              </a:lnSpc>
            </a:pPr>
            <a:r>
              <a:rPr lang="en-US" altLang="zh-CN" sz="2400" smtClean="0"/>
              <a:t>VLB (Vesa Local Bus)</a:t>
            </a:r>
          </a:p>
          <a:p>
            <a:pPr lvl="1">
              <a:lnSpc>
                <a:spcPct val="80000"/>
              </a:lnSpc>
            </a:pPr>
            <a:r>
              <a:rPr lang="en-US" altLang="zh-CN" sz="2400" smtClean="0"/>
              <a:t>PCI (Peripheral Communications Interconnect)</a:t>
            </a:r>
          </a:p>
          <a:p>
            <a:pPr eaLnBrk="1" hangingPunct="1">
              <a:lnSpc>
                <a:spcPct val="80000"/>
              </a:lnSpc>
            </a:pPr>
            <a:r>
              <a:rPr lang="en-US" altLang="zh-CN" sz="2800" smtClean="0"/>
              <a:t>PCI</a:t>
            </a:r>
          </a:p>
          <a:p>
            <a:pPr lvl="1" eaLnBrk="1" hangingPunct="1">
              <a:lnSpc>
                <a:spcPct val="80000"/>
              </a:lnSpc>
            </a:pPr>
            <a:r>
              <a:rPr lang="en-US" altLang="zh-CN" sz="2400" smtClean="0"/>
              <a:t>32 or 64 bit</a:t>
            </a:r>
          </a:p>
          <a:p>
            <a:pPr lvl="1" eaLnBrk="1" hangingPunct="1">
              <a:lnSpc>
                <a:spcPct val="80000"/>
              </a:lnSpc>
            </a:pPr>
            <a:r>
              <a:rPr lang="en-US" altLang="zh-CN" sz="2400" smtClean="0"/>
              <a:t>Synchronous 33MHz or 66MHz clock</a:t>
            </a:r>
          </a:p>
          <a:p>
            <a:pPr lvl="1" eaLnBrk="1" hangingPunct="1">
              <a:lnSpc>
                <a:spcPct val="80000"/>
              </a:lnSpc>
            </a:pPr>
            <a:r>
              <a:rPr lang="en-US" altLang="zh-CN" sz="2400" smtClean="0"/>
              <a:t>Multiple masters</a:t>
            </a:r>
          </a:p>
          <a:p>
            <a:pPr lvl="1" eaLnBrk="1" hangingPunct="1">
              <a:lnSpc>
                <a:spcPct val="80000"/>
              </a:lnSpc>
            </a:pPr>
            <a:r>
              <a:rPr lang="en-US" altLang="zh-CN" sz="2400" smtClean="0"/>
              <a:t>111 MB/s peak bandwidth</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457200" y="274638"/>
            <a:ext cx="8229600" cy="692150"/>
          </a:xfrm>
        </p:spPr>
        <p:txBody>
          <a:bodyPr rtlCol="0">
            <a:normAutofit fontScale="90000"/>
          </a:bodyPr>
          <a:lstStyle/>
          <a:p>
            <a:pPr eaLnBrk="1" fontAlgn="auto" hangingPunct="1">
              <a:spcAft>
                <a:spcPts val="0"/>
              </a:spcAft>
              <a:defRPr/>
            </a:pPr>
            <a:r>
              <a:rPr lang="en-US" smtClean="0"/>
              <a:t>Example:  The Pentium 4’s Buses</a:t>
            </a:r>
          </a:p>
        </p:txBody>
      </p:sp>
      <p:pic>
        <p:nvPicPr>
          <p:cNvPr id="49154" name="Picture 3"/>
          <p:cNvPicPr>
            <a:picLocks noGrp="1" noChangeAspect="1" noChangeArrowheads="1"/>
          </p:cNvPicPr>
          <p:nvPr>
            <p:ph idx="1"/>
          </p:nvPr>
        </p:nvPicPr>
        <p:blipFill>
          <a:blip r:embed="rId3"/>
          <a:srcRect/>
          <a:stretch>
            <a:fillRect/>
          </a:stretch>
        </p:blipFill>
        <p:spPr>
          <a:xfrm>
            <a:off x="914400" y="914400"/>
            <a:ext cx="7010400" cy="5173663"/>
          </a:xfrm>
        </p:spPr>
      </p:pic>
      <p:sp>
        <p:nvSpPr>
          <p:cNvPr id="50180" name="Rectangle 4"/>
          <p:cNvSpPr>
            <a:spLocks noChangeArrowheads="1"/>
          </p:cNvSpPr>
          <p:nvPr/>
        </p:nvSpPr>
        <p:spPr bwMode="auto">
          <a:xfrm>
            <a:off x="5410200" y="1143000"/>
            <a:ext cx="3429000" cy="688975"/>
          </a:xfrm>
          <a:prstGeom prst="rect">
            <a:avLst/>
          </a:prstGeom>
          <a:noFill/>
          <a:ln w="9525">
            <a:noFill/>
            <a:miter lim="800000"/>
            <a:headEnd/>
            <a:tailEnd/>
          </a:ln>
        </p:spPr>
        <p:txBody>
          <a:bodyPr lIns="63500" tIns="25400" rIns="63500" bIns="25400">
            <a:spAutoFit/>
          </a:bodyPr>
          <a:lstStyle/>
          <a:p>
            <a:pPr marL="342900" indent="-342900" eaLnBrk="0" hangingPunct="0">
              <a:spcBef>
                <a:spcPct val="20000"/>
              </a:spcBef>
            </a:pPr>
            <a:r>
              <a:rPr lang="en-US" altLang="en-US" sz="1400">
                <a:latin typeface="Comic Sans MS" pitchFamily="66" charset="0"/>
              </a:rPr>
              <a:t>System Bus (“</a:t>
            </a:r>
            <a:r>
              <a:rPr lang="en-US" altLang="en-US" sz="1400">
                <a:solidFill>
                  <a:schemeClr val="accent2"/>
                </a:solidFill>
                <a:latin typeface="Comic Sans MS" pitchFamily="66" charset="0"/>
              </a:rPr>
              <a:t>Front Side Bus</a:t>
            </a:r>
            <a:r>
              <a:rPr lang="en-US" altLang="en-US" sz="1400">
                <a:latin typeface="Comic Sans MS" pitchFamily="66" charset="0"/>
              </a:rPr>
              <a:t>”): 64b x 800 MHz (6.4GB/s), 533 MHz, or 400 MHz</a:t>
            </a:r>
          </a:p>
        </p:txBody>
      </p:sp>
      <p:sp>
        <p:nvSpPr>
          <p:cNvPr id="50181" name="Rectangle 5"/>
          <p:cNvSpPr>
            <a:spLocks noChangeArrowheads="1"/>
          </p:cNvSpPr>
          <p:nvPr/>
        </p:nvSpPr>
        <p:spPr bwMode="auto">
          <a:xfrm>
            <a:off x="152400" y="3581400"/>
            <a:ext cx="1600200" cy="476250"/>
          </a:xfrm>
          <a:prstGeom prst="rect">
            <a:avLst/>
          </a:prstGeom>
          <a:noFill/>
          <a:ln w="9525">
            <a:noFill/>
            <a:miter lim="800000"/>
            <a:headEnd/>
            <a:tailEnd/>
          </a:ln>
        </p:spPr>
        <p:txBody>
          <a:bodyPr lIns="63500" tIns="25400" rIns="63500" bIns="25400">
            <a:spAutoFit/>
          </a:bodyPr>
          <a:lstStyle/>
          <a:p>
            <a:pPr marL="342900" indent="-342900" algn="r" eaLnBrk="0" hangingPunct="0">
              <a:spcBef>
                <a:spcPct val="20000"/>
              </a:spcBef>
            </a:pPr>
            <a:r>
              <a:rPr lang="en-US" altLang="en-US" sz="1400">
                <a:latin typeface="Comic Sans MS" pitchFamily="66" charset="0"/>
              </a:rPr>
              <a:t>2 serial ATAs: 150 MB/s</a:t>
            </a:r>
          </a:p>
        </p:txBody>
      </p:sp>
      <p:sp>
        <p:nvSpPr>
          <p:cNvPr id="50182" name="Rectangle 6"/>
          <p:cNvSpPr>
            <a:spLocks noChangeArrowheads="1"/>
          </p:cNvSpPr>
          <p:nvPr/>
        </p:nvSpPr>
        <p:spPr bwMode="auto">
          <a:xfrm>
            <a:off x="6781800" y="5008563"/>
            <a:ext cx="2057400" cy="263525"/>
          </a:xfrm>
          <a:prstGeom prst="rect">
            <a:avLst/>
          </a:prstGeom>
          <a:noFill/>
          <a:ln w="9525">
            <a:noFill/>
            <a:miter lim="800000"/>
            <a:headEnd/>
            <a:tailEnd/>
          </a:ln>
        </p:spPr>
        <p:txBody>
          <a:bodyPr lIns="63500" tIns="25400" rIns="63500" bIns="25400">
            <a:spAutoFit/>
          </a:bodyPr>
          <a:lstStyle/>
          <a:p>
            <a:pPr marL="342900" indent="-342900" algn="r" eaLnBrk="0" hangingPunct="0">
              <a:spcBef>
                <a:spcPct val="20000"/>
              </a:spcBef>
            </a:pPr>
            <a:r>
              <a:rPr lang="en-US" altLang="en-US" sz="1400">
                <a:latin typeface="Comic Sans MS" pitchFamily="66" charset="0"/>
              </a:rPr>
              <a:t>8 USBs:    60 MB/s</a:t>
            </a:r>
          </a:p>
        </p:txBody>
      </p:sp>
      <p:sp>
        <p:nvSpPr>
          <p:cNvPr id="50183" name="Rectangle 7"/>
          <p:cNvSpPr>
            <a:spLocks noChangeArrowheads="1"/>
          </p:cNvSpPr>
          <p:nvPr/>
        </p:nvSpPr>
        <p:spPr bwMode="auto">
          <a:xfrm>
            <a:off x="228600" y="4648200"/>
            <a:ext cx="1752600" cy="476250"/>
          </a:xfrm>
          <a:prstGeom prst="rect">
            <a:avLst/>
          </a:prstGeom>
          <a:noFill/>
          <a:ln w="9525">
            <a:noFill/>
            <a:miter lim="800000"/>
            <a:headEnd/>
            <a:tailEnd/>
          </a:ln>
        </p:spPr>
        <p:txBody>
          <a:bodyPr lIns="63500" tIns="25400" rIns="63500" bIns="25400">
            <a:spAutoFit/>
          </a:bodyPr>
          <a:lstStyle/>
          <a:p>
            <a:pPr marL="342900" indent="-342900" algn="r" eaLnBrk="0" hangingPunct="0">
              <a:spcBef>
                <a:spcPct val="20000"/>
              </a:spcBef>
            </a:pPr>
            <a:r>
              <a:rPr lang="en-US" altLang="en-US" sz="1400">
                <a:latin typeface="Comic Sans MS" pitchFamily="66" charset="0"/>
              </a:rPr>
              <a:t>2 parallel ATA: 100 MB/s</a:t>
            </a:r>
          </a:p>
        </p:txBody>
      </p:sp>
      <p:sp>
        <p:nvSpPr>
          <p:cNvPr id="50184" name="Rectangle 8"/>
          <p:cNvSpPr>
            <a:spLocks noChangeArrowheads="1"/>
          </p:cNvSpPr>
          <p:nvPr/>
        </p:nvSpPr>
        <p:spPr bwMode="auto">
          <a:xfrm>
            <a:off x="5257800" y="3408363"/>
            <a:ext cx="2667000" cy="263525"/>
          </a:xfrm>
          <a:prstGeom prst="rect">
            <a:avLst/>
          </a:prstGeom>
          <a:noFill/>
          <a:ln w="9525">
            <a:noFill/>
            <a:miter lim="800000"/>
            <a:headEnd/>
            <a:tailEnd/>
          </a:ln>
        </p:spPr>
        <p:txBody>
          <a:bodyPr lIns="63500" tIns="25400" rIns="63500" bIns="25400">
            <a:spAutoFit/>
          </a:bodyPr>
          <a:lstStyle/>
          <a:p>
            <a:pPr marL="342900" indent="-342900" algn="ctr" eaLnBrk="0" hangingPunct="0">
              <a:spcBef>
                <a:spcPct val="20000"/>
              </a:spcBef>
            </a:pPr>
            <a:r>
              <a:rPr lang="en-US" altLang="en-US" sz="1400">
                <a:latin typeface="Comic Sans MS" pitchFamily="66" charset="0"/>
              </a:rPr>
              <a:t>Hub Bus: 8b x 266 MHz</a:t>
            </a:r>
          </a:p>
        </p:txBody>
      </p:sp>
      <p:grpSp>
        <p:nvGrpSpPr>
          <p:cNvPr id="50185" name="Group 9"/>
          <p:cNvGrpSpPr>
            <a:grpSpLocks/>
          </p:cNvGrpSpPr>
          <p:nvPr/>
        </p:nvGrpSpPr>
        <p:grpSpPr bwMode="auto">
          <a:xfrm>
            <a:off x="914400" y="1143000"/>
            <a:ext cx="3352800" cy="1295400"/>
            <a:chOff x="576" y="912"/>
            <a:chExt cx="2064" cy="672"/>
          </a:xfrm>
        </p:grpSpPr>
        <p:sp>
          <p:nvSpPr>
            <p:cNvPr id="49171" name="Rectangle 10"/>
            <p:cNvSpPr>
              <a:spLocks noChangeArrowheads="1"/>
            </p:cNvSpPr>
            <p:nvPr/>
          </p:nvSpPr>
          <p:spPr bwMode="auto">
            <a:xfrm>
              <a:off x="576" y="912"/>
              <a:ext cx="1680" cy="247"/>
            </a:xfrm>
            <a:prstGeom prst="rect">
              <a:avLst/>
            </a:prstGeom>
            <a:noFill/>
            <a:ln w="9525">
              <a:noFill/>
              <a:miter lim="800000"/>
              <a:headEnd/>
              <a:tailEnd/>
            </a:ln>
          </p:spPr>
          <p:txBody>
            <a:bodyPr lIns="63500" tIns="25400" rIns="63500" bIns="25400">
              <a:spAutoFit/>
            </a:bodyPr>
            <a:lstStyle/>
            <a:p>
              <a:pPr marL="342900" indent="-342900" algn="ctr" eaLnBrk="0" hangingPunct="0">
                <a:spcBef>
                  <a:spcPct val="20000"/>
                </a:spcBef>
              </a:pPr>
              <a:r>
                <a:rPr lang="en-US" altLang="en-US" sz="1400">
                  <a:latin typeface="Comic Sans MS" pitchFamily="66" charset="0"/>
                </a:rPr>
                <a:t>Memory Controller Hub (“</a:t>
              </a:r>
              <a:r>
                <a:rPr lang="en-US" altLang="en-US" sz="1400">
                  <a:solidFill>
                    <a:schemeClr val="accent2"/>
                  </a:solidFill>
                  <a:latin typeface="Comic Sans MS" pitchFamily="66" charset="0"/>
                </a:rPr>
                <a:t>Northbridge</a:t>
              </a:r>
              <a:r>
                <a:rPr lang="en-US" altLang="en-US" sz="1400">
                  <a:latin typeface="Comic Sans MS" pitchFamily="66" charset="0"/>
                </a:rPr>
                <a:t>”)</a:t>
              </a:r>
            </a:p>
          </p:txBody>
        </p:sp>
        <p:sp>
          <p:nvSpPr>
            <p:cNvPr id="49172" name="Line 11"/>
            <p:cNvSpPr>
              <a:spLocks noChangeShapeType="1"/>
            </p:cNvSpPr>
            <p:nvPr/>
          </p:nvSpPr>
          <p:spPr bwMode="auto">
            <a:xfrm>
              <a:off x="2064" y="1104"/>
              <a:ext cx="576" cy="480"/>
            </a:xfrm>
            <a:prstGeom prst="line">
              <a:avLst/>
            </a:prstGeom>
            <a:noFill/>
            <a:ln w="12700">
              <a:solidFill>
                <a:schemeClr val="tx1"/>
              </a:solidFill>
              <a:round/>
              <a:headEnd/>
              <a:tailEnd type="triangle" w="med" len="med"/>
            </a:ln>
          </p:spPr>
          <p:txBody>
            <a:bodyPr/>
            <a:lstStyle/>
            <a:p>
              <a:endParaRPr lang="zh-CN" altLang="en-US"/>
            </a:p>
          </p:txBody>
        </p:sp>
      </p:grpSp>
      <p:grpSp>
        <p:nvGrpSpPr>
          <p:cNvPr id="50188" name="Group 12"/>
          <p:cNvGrpSpPr>
            <a:grpSpLocks/>
          </p:cNvGrpSpPr>
          <p:nvPr/>
        </p:nvGrpSpPr>
        <p:grpSpPr bwMode="auto">
          <a:xfrm>
            <a:off x="990600" y="4572000"/>
            <a:ext cx="3200400" cy="1497013"/>
            <a:chOff x="624" y="2880"/>
            <a:chExt cx="2016" cy="774"/>
          </a:xfrm>
        </p:grpSpPr>
        <p:sp>
          <p:nvSpPr>
            <p:cNvPr id="49169" name="Rectangle 13"/>
            <p:cNvSpPr>
              <a:spLocks noChangeArrowheads="1"/>
            </p:cNvSpPr>
            <p:nvPr/>
          </p:nvSpPr>
          <p:spPr bwMode="auto">
            <a:xfrm>
              <a:off x="624" y="3408"/>
              <a:ext cx="1680" cy="246"/>
            </a:xfrm>
            <a:prstGeom prst="rect">
              <a:avLst/>
            </a:prstGeom>
            <a:noFill/>
            <a:ln w="9525">
              <a:noFill/>
              <a:miter lim="800000"/>
              <a:headEnd/>
              <a:tailEnd/>
            </a:ln>
          </p:spPr>
          <p:txBody>
            <a:bodyPr lIns="63500" tIns="25400" rIns="63500" bIns="25400">
              <a:spAutoFit/>
            </a:bodyPr>
            <a:lstStyle/>
            <a:p>
              <a:pPr marL="342900" indent="-342900" algn="ctr" eaLnBrk="0" hangingPunct="0">
                <a:spcBef>
                  <a:spcPct val="20000"/>
                </a:spcBef>
              </a:pPr>
              <a:r>
                <a:rPr lang="en-US" altLang="en-US" sz="1400">
                  <a:latin typeface="Comic Sans MS" pitchFamily="66" charset="0"/>
                </a:rPr>
                <a:t>I/O Controller Hub (“</a:t>
              </a:r>
              <a:r>
                <a:rPr lang="en-US" altLang="en-US" sz="1400">
                  <a:solidFill>
                    <a:schemeClr val="accent2"/>
                  </a:solidFill>
                  <a:latin typeface="Comic Sans MS" pitchFamily="66" charset="0"/>
                </a:rPr>
                <a:t>Southbridge</a:t>
              </a:r>
              <a:r>
                <a:rPr lang="en-US" altLang="en-US" sz="1400">
                  <a:latin typeface="Comic Sans MS" pitchFamily="66" charset="0"/>
                </a:rPr>
                <a:t>”)</a:t>
              </a:r>
            </a:p>
          </p:txBody>
        </p:sp>
        <p:sp>
          <p:nvSpPr>
            <p:cNvPr id="49170" name="Line 14"/>
            <p:cNvSpPr>
              <a:spLocks noChangeShapeType="1"/>
            </p:cNvSpPr>
            <p:nvPr/>
          </p:nvSpPr>
          <p:spPr bwMode="auto">
            <a:xfrm flipV="1">
              <a:off x="2112" y="2880"/>
              <a:ext cx="528" cy="528"/>
            </a:xfrm>
            <a:prstGeom prst="line">
              <a:avLst/>
            </a:prstGeom>
            <a:noFill/>
            <a:ln w="12700">
              <a:solidFill>
                <a:schemeClr val="tx1"/>
              </a:solidFill>
              <a:round/>
              <a:headEnd/>
              <a:tailEnd type="triangle" w="med" len="med"/>
            </a:ln>
          </p:spPr>
          <p:txBody>
            <a:bodyPr/>
            <a:lstStyle/>
            <a:p>
              <a:endParaRPr lang="zh-CN" altLang="en-US"/>
            </a:p>
          </p:txBody>
        </p:sp>
      </p:grpSp>
      <p:sp>
        <p:nvSpPr>
          <p:cNvPr id="50191" name="Rectangle 15"/>
          <p:cNvSpPr>
            <a:spLocks noChangeArrowheads="1"/>
          </p:cNvSpPr>
          <p:nvPr/>
        </p:nvSpPr>
        <p:spPr bwMode="auto">
          <a:xfrm>
            <a:off x="228600" y="2590800"/>
            <a:ext cx="2819400" cy="263525"/>
          </a:xfrm>
          <a:prstGeom prst="rect">
            <a:avLst/>
          </a:prstGeom>
          <a:noFill/>
          <a:ln w="9525">
            <a:noFill/>
            <a:miter lim="800000"/>
            <a:headEnd/>
            <a:tailEnd/>
          </a:ln>
        </p:spPr>
        <p:txBody>
          <a:bodyPr lIns="63500" tIns="25400" rIns="63500" bIns="25400">
            <a:spAutoFit/>
          </a:bodyPr>
          <a:lstStyle/>
          <a:p>
            <a:pPr marL="342900" indent="-342900" eaLnBrk="0" hangingPunct="0">
              <a:spcBef>
                <a:spcPct val="20000"/>
              </a:spcBef>
            </a:pPr>
            <a:r>
              <a:rPr lang="en-US" altLang="en-US" sz="1400">
                <a:latin typeface="Comic Sans MS" pitchFamily="66" charset="0"/>
              </a:rPr>
              <a:t>Gbit ethernet: 0.266 GB/s</a:t>
            </a:r>
          </a:p>
        </p:txBody>
      </p:sp>
      <p:grpSp>
        <p:nvGrpSpPr>
          <p:cNvPr id="50192" name="Group 16"/>
          <p:cNvGrpSpPr>
            <a:grpSpLocks/>
          </p:cNvGrpSpPr>
          <p:nvPr/>
        </p:nvGrpSpPr>
        <p:grpSpPr bwMode="auto">
          <a:xfrm>
            <a:off x="6858000" y="2286000"/>
            <a:ext cx="1828800" cy="1066800"/>
            <a:chOff x="4320" y="1440"/>
            <a:chExt cx="1152" cy="672"/>
          </a:xfrm>
        </p:grpSpPr>
        <p:sp>
          <p:nvSpPr>
            <p:cNvPr id="49167" name="AutoShape 17"/>
            <p:cNvSpPr>
              <a:spLocks/>
            </p:cNvSpPr>
            <p:nvPr/>
          </p:nvSpPr>
          <p:spPr bwMode="auto">
            <a:xfrm>
              <a:off x="4320" y="1440"/>
              <a:ext cx="96" cy="672"/>
            </a:xfrm>
            <a:prstGeom prst="rightBrace">
              <a:avLst>
                <a:gd name="adj1" fmla="val 58333"/>
                <a:gd name="adj2" fmla="val 50000"/>
              </a:avLst>
            </a:prstGeom>
            <a:noFill/>
            <a:ln w="12700">
              <a:solidFill>
                <a:schemeClr val="tx1"/>
              </a:solidFill>
              <a:round/>
              <a:headEnd/>
              <a:tailEnd/>
            </a:ln>
          </p:spPr>
          <p:txBody>
            <a:bodyPr wrap="none" anchor="ctr"/>
            <a:lstStyle/>
            <a:p>
              <a:endParaRPr lang="en-US" altLang="zh-CN">
                <a:latin typeface="Calibri" pitchFamily="34" charset="0"/>
              </a:endParaRPr>
            </a:p>
          </p:txBody>
        </p:sp>
        <p:sp>
          <p:nvSpPr>
            <p:cNvPr id="49168" name="Rectangle 18"/>
            <p:cNvSpPr>
              <a:spLocks noChangeArrowheads="1"/>
            </p:cNvSpPr>
            <p:nvPr/>
          </p:nvSpPr>
          <p:spPr bwMode="auto">
            <a:xfrm>
              <a:off x="4368" y="1488"/>
              <a:ext cx="1104" cy="300"/>
            </a:xfrm>
            <a:prstGeom prst="rect">
              <a:avLst/>
            </a:prstGeom>
            <a:noFill/>
            <a:ln w="9525">
              <a:noFill/>
              <a:miter lim="800000"/>
              <a:headEnd/>
              <a:tailEnd/>
            </a:ln>
          </p:spPr>
          <p:txBody>
            <a:bodyPr lIns="63500" tIns="25400" rIns="63500" bIns="25400">
              <a:spAutoFit/>
            </a:bodyPr>
            <a:lstStyle/>
            <a:p>
              <a:pPr marL="342900" indent="-342900" eaLnBrk="0" hangingPunct="0">
                <a:spcBef>
                  <a:spcPct val="20000"/>
                </a:spcBef>
              </a:pPr>
              <a:r>
                <a:rPr lang="en-US" altLang="en-US" sz="1400">
                  <a:latin typeface="Comic Sans MS" pitchFamily="66" charset="0"/>
                </a:rPr>
                <a:t>DDR SDRAM Main Memory</a:t>
              </a:r>
            </a:p>
          </p:txBody>
        </p:sp>
      </p:grpSp>
      <p:sp>
        <p:nvSpPr>
          <p:cNvPr id="50195" name="Rectangle 19"/>
          <p:cNvSpPr>
            <a:spLocks noChangeArrowheads="1"/>
          </p:cNvSpPr>
          <p:nvPr/>
        </p:nvSpPr>
        <p:spPr bwMode="auto">
          <a:xfrm>
            <a:off x="228600" y="1905000"/>
            <a:ext cx="1905000" cy="476250"/>
          </a:xfrm>
          <a:prstGeom prst="rect">
            <a:avLst/>
          </a:prstGeom>
          <a:noFill/>
          <a:ln w="9525">
            <a:noFill/>
            <a:miter lim="800000"/>
            <a:headEnd/>
            <a:tailEnd/>
          </a:ln>
        </p:spPr>
        <p:txBody>
          <a:bodyPr lIns="63500" tIns="25400" rIns="63500" bIns="25400">
            <a:spAutoFit/>
          </a:bodyPr>
          <a:lstStyle/>
          <a:p>
            <a:pPr marL="342900" indent="-342900" algn="r" eaLnBrk="0" hangingPunct="0">
              <a:spcBef>
                <a:spcPct val="20000"/>
              </a:spcBef>
            </a:pPr>
            <a:r>
              <a:rPr lang="en-US" altLang="en-US" sz="1400">
                <a:latin typeface="Comic Sans MS" pitchFamily="66" charset="0"/>
              </a:rPr>
              <a:t>Graphics output:    2.0 GB/s</a:t>
            </a:r>
          </a:p>
        </p:txBody>
      </p:sp>
      <p:sp>
        <p:nvSpPr>
          <p:cNvPr id="50196" name="Rectangle 20"/>
          <p:cNvSpPr>
            <a:spLocks noChangeArrowheads="1"/>
          </p:cNvSpPr>
          <p:nvPr/>
        </p:nvSpPr>
        <p:spPr bwMode="auto">
          <a:xfrm>
            <a:off x="7686675" y="4038600"/>
            <a:ext cx="1169988" cy="476250"/>
          </a:xfrm>
          <a:prstGeom prst="rect">
            <a:avLst/>
          </a:prstGeom>
          <a:noFill/>
          <a:ln w="9525">
            <a:noFill/>
            <a:miter lim="800000"/>
            <a:headEnd/>
            <a:tailEnd/>
          </a:ln>
        </p:spPr>
        <p:txBody>
          <a:bodyPr lIns="63500" tIns="25400" rIns="63500" bIns="25400">
            <a:spAutoFit/>
          </a:bodyPr>
          <a:lstStyle/>
          <a:p>
            <a:pPr marL="53975" eaLnBrk="0" hangingPunct="0">
              <a:spcBef>
                <a:spcPct val="20000"/>
              </a:spcBef>
            </a:pPr>
            <a:r>
              <a:rPr lang="en-US" altLang="en-US" sz="1400">
                <a:latin typeface="Comic Sans MS" pitchFamily="66" charset="0"/>
              </a:rPr>
              <a:t>PCI:  32b x 33 MHz</a:t>
            </a:r>
          </a:p>
        </p:txBody>
      </p:sp>
      <p:sp>
        <p:nvSpPr>
          <p:cNvPr id="49166" name="Text Box 21"/>
          <p:cNvSpPr txBox="1">
            <a:spLocks noChangeArrowheads="1"/>
          </p:cNvSpPr>
          <p:nvPr/>
        </p:nvSpPr>
        <p:spPr bwMode="auto">
          <a:xfrm>
            <a:off x="6677025" y="6078538"/>
            <a:ext cx="1009650" cy="366712"/>
          </a:xfrm>
          <a:prstGeom prst="rect">
            <a:avLst/>
          </a:prstGeom>
          <a:noFill/>
          <a:ln w="9525">
            <a:noFill/>
            <a:miter lim="800000"/>
            <a:headEnd/>
            <a:tailEnd/>
          </a:ln>
        </p:spPr>
        <p:txBody>
          <a:bodyPr wrap="none">
            <a:spAutoFit/>
          </a:bodyPr>
          <a:lstStyle/>
          <a:p>
            <a:r>
              <a:rPr lang="en-US" altLang="zh-CN">
                <a:latin typeface="Calibri" pitchFamily="34" charset="0"/>
              </a:rPr>
              <a:t>Fig 8.11</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018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018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019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019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0192"/>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5018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0184"/>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018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018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019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5018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80" grpId="0"/>
      <p:bldP spid="50181" grpId="0"/>
      <p:bldP spid="50182" grpId="0"/>
      <p:bldP spid="50183" grpId="0"/>
      <p:bldP spid="50184" grpId="0"/>
      <p:bldP spid="50191" grpId="0"/>
      <p:bldP spid="50195" grpId="0"/>
      <p:bldP spid="50196"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 Hill, Lipasti</a:t>
            </a:r>
          </a:p>
        </p:txBody>
      </p:sp>
      <p:sp>
        <p:nvSpPr>
          <p:cNvPr id="51202"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lvl="1"/>
            <a:fld id="{8C9C825D-3ABD-4588-8C55-AFACACA49AF6}" type="slidenum">
              <a:rPr lang="en-US" altLang="zh-CN">
                <a:latin typeface="Calibri" pitchFamily="34" charset="0"/>
              </a:rPr>
              <a:pPr lvl="1"/>
              <a:t>36</a:t>
            </a:fld>
            <a:endParaRPr lang="en-US" altLang="zh-CN">
              <a:latin typeface="Times New Roman" pitchFamily="18" charset="0"/>
            </a:endParaRPr>
          </a:p>
        </p:txBody>
      </p:sp>
      <p:sp>
        <p:nvSpPr>
          <p:cNvPr id="51203" name="Rectangle 2"/>
          <p:cNvSpPr>
            <a:spLocks noGrp="1" noChangeArrowheads="1"/>
          </p:cNvSpPr>
          <p:nvPr>
            <p:ph type="title"/>
          </p:nvPr>
        </p:nvSpPr>
        <p:spPr/>
        <p:txBody>
          <a:bodyPr/>
          <a:lstStyle/>
          <a:p>
            <a:pPr eaLnBrk="1" hangingPunct="1"/>
            <a:r>
              <a:rPr lang="en-US" altLang="zh-CN" smtClean="0"/>
              <a:t>Interfacing</a:t>
            </a:r>
          </a:p>
        </p:txBody>
      </p:sp>
      <p:sp>
        <p:nvSpPr>
          <p:cNvPr id="51204" name="Rectangle 3"/>
          <p:cNvSpPr>
            <a:spLocks noGrp="1" noChangeArrowheads="1"/>
          </p:cNvSpPr>
          <p:nvPr>
            <p:ph type="body" idx="1"/>
          </p:nvPr>
        </p:nvSpPr>
        <p:spPr/>
        <p:txBody>
          <a:bodyPr/>
          <a:lstStyle/>
          <a:p>
            <a:pPr eaLnBrk="1" hangingPunct="1">
              <a:lnSpc>
                <a:spcPct val="80000"/>
              </a:lnSpc>
            </a:pPr>
            <a:r>
              <a:rPr lang="en-US" altLang="zh-CN" smtClean="0"/>
              <a:t>Three key characteristics</a:t>
            </a:r>
          </a:p>
          <a:p>
            <a:pPr lvl="1" eaLnBrk="1" hangingPunct="1">
              <a:lnSpc>
                <a:spcPct val="90000"/>
              </a:lnSpc>
            </a:pPr>
            <a:r>
              <a:rPr lang="en-US" altLang="zh-CN" smtClean="0"/>
              <a:t>Multiple users share I/O resource</a:t>
            </a:r>
          </a:p>
          <a:p>
            <a:pPr lvl="1" eaLnBrk="1" hangingPunct="1">
              <a:lnSpc>
                <a:spcPct val="90000"/>
              </a:lnSpc>
            </a:pPr>
            <a:r>
              <a:rPr lang="en-US" altLang="zh-CN" smtClean="0"/>
              <a:t>Overhead of managing I/O can be high</a:t>
            </a:r>
          </a:p>
          <a:p>
            <a:pPr lvl="1" eaLnBrk="1" hangingPunct="1">
              <a:lnSpc>
                <a:spcPct val="90000"/>
              </a:lnSpc>
            </a:pPr>
            <a:r>
              <a:rPr lang="en-US" altLang="zh-CN" smtClean="0"/>
              <a:t>Low-level details of I/O devices are complex</a:t>
            </a:r>
          </a:p>
          <a:p>
            <a:pPr eaLnBrk="1" hangingPunct="1">
              <a:lnSpc>
                <a:spcPct val="80000"/>
              </a:lnSpc>
            </a:pPr>
            <a:r>
              <a:rPr lang="en-US" altLang="zh-CN" smtClean="0"/>
              <a:t>Three key functions</a:t>
            </a:r>
          </a:p>
          <a:p>
            <a:pPr lvl="1" eaLnBrk="1" hangingPunct="1">
              <a:lnSpc>
                <a:spcPct val="90000"/>
              </a:lnSpc>
            </a:pPr>
            <a:r>
              <a:rPr lang="en-US" altLang="zh-CN" smtClean="0"/>
              <a:t>Virtualize resources – protection, scheduling</a:t>
            </a:r>
          </a:p>
          <a:p>
            <a:pPr lvl="1" eaLnBrk="1" hangingPunct="1">
              <a:lnSpc>
                <a:spcPct val="90000"/>
              </a:lnSpc>
            </a:pPr>
            <a:r>
              <a:rPr lang="en-US" altLang="zh-CN" smtClean="0"/>
              <a:t>Use interrupts (similar to exceptions)</a:t>
            </a:r>
          </a:p>
          <a:p>
            <a:pPr lvl="1" eaLnBrk="1" hangingPunct="1">
              <a:lnSpc>
                <a:spcPct val="90000"/>
              </a:lnSpc>
            </a:pPr>
            <a:r>
              <a:rPr lang="en-US" altLang="zh-CN" smtClean="0"/>
              <a:t>Device drivers</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4"/>
          <p:cNvSpPr>
            <a:spLocks noGrp="1"/>
          </p:cNvSpPr>
          <p:nvPr>
            <p:ph type="ftr" sz="quarter" idx="11"/>
          </p:nvPr>
        </p:nvSpPr>
        <p:spPr/>
        <p:txBody>
          <a:bodyPr/>
          <a:lstStyle/>
          <a:p>
            <a:pPr>
              <a:defRPr/>
            </a:pPr>
            <a:r>
              <a:rPr lang="en-US"/>
              <a:t>© Hill, Lipasti</a:t>
            </a:r>
          </a:p>
        </p:txBody>
      </p:sp>
      <p:sp>
        <p:nvSpPr>
          <p:cNvPr id="52226"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lvl="1"/>
            <a:fld id="{1570D562-3908-4C61-A9A3-03C3A1E1276C}" type="slidenum">
              <a:rPr lang="en-US" altLang="zh-CN">
                <a:latin typeface="Calibri" pitchFamily="34" charset="0"/>
              </a:rPr>
              <a:pPr lvl="1"/>
              <a:t>37</a:t>
            </a:fld>
            <a:endParaRPr lang="en-US" altLang="zh-CN">
              <a:latin typeface="Times New Roman" pitchFamily="18" charset="0"/>
            </a:endParaRPr>
          </a:p>
        </p:txBody>
      </p:sp>
      <p:sp>
        <p:nvSpPr>
          <p:cNvPr id="52227" name="Rectangle 2"/>
          <p:cNvSpPr>
            <a:spLocks noGrp="1" noChangeArrowheads="1"/>
          </p:cNvSpPr>
          <p:nvPr>
            <p:ph type="title"/>
          </p:nvPr>
        </p:nvSpPr>
        <p:spPr>
          <a:xfrm>
            <a:off x="682625" y="609600"/>
            <a:ext cx="8080375" cy="838200"/>
          </a:xfrm>
        </p:spPr>
        <p:txBody>
          <a:bodyPr/>
          <a:lstStyle/>
          <a:p>
            <a:pPr eaLnBrk="1" hangingPunct="1"/>
            <a:r>
              <a:rPr lang="en-US" altLang="zh-CN" sz="3200" smtClean="0"/>
              <a:t>Interfacing to I/O Devices</a:t>
            </a:r>
          </a:p>
        </p:txBody>
      </p:sp>
      <p:pic>
        <p:nvPicPr>
          <p:cNvPr id="52228" name="Picture 3"/>
          <p:cNvPicPr>
            <a:picLocks noChangeAspect="1" noChangeArrowheads="1"/>
          </p:cNvPicPr>
          <p:nvPr/>
        </p:nvPicPr>
        <p:blipFill>
          <a:blip r:embed="rId2"/>
          <a:srcRect/>
          <a:stretch>
            <a:fillRect/>
          </a:stretch>
        </p:blipFill>
        <p:spPr bwMode="auto">
          <a:xfrm>
            <a:off x="457200" y="1371600"/>
            <a:ext cx="8077200" cy="4735513"/>
          </a:xfrm>
          <a:prstGeom prst="rect">
            <a:avLst/>
          </a:prstGeom>
          <a:noFill/>
          <a:ln w="9525">
            <a:noFill/>
            <a:miter lim="800000"/>
            <a:headEnd/>
            <a:tailEnd/>
          </a:ln>
        </p:spPr>
      </p:pic>
      <p:sp>
        <p:nvSpPr>
          <p:cNvPr id="445444" name="Rectangle 4"/>
          <p:cNvSpPr>
            <a:spLocks noChangeArrowheads="1"/>
          </p:cNvSpPr>
          <p:nvPr/>
        </p:nvSpPr>
        <p:spPr bwMode="auto">
          <a:xfrm>
            <a:off x="3581400" y="2133600"/>
            <a:ext cx="2895600" cy="304800"/>
          </a:xfrm>
          <a:prstGeom prst="rect">
            <a:avLst/>
          </a:prstGeom>
          <a:gradFill rotWithShape="1">
            <a:gsLst>
              <a:gs pos="0">
                <a:schemeClr val="accent1">
                  <a:alpha val="53999"/>
                </a:schemeClr>
              </a:gs>
              <a:gs pos="100000">
                <a:schemeClr val="accent1">
                  <a:gamma/>
                  <a:tint val="85882"/>
                  <a:invGamma/>
                  <a:alpha val="53999"/>
                </a:schemeClr>
              </a:gs>
            </a:gsLst>
            <a:lin ang="5400000" scaled="1"/>
          </a:gradFill>
          <a:ln>
            <a:noFill/>
          </a:ln>
          <a:effectLst/>
          <a:extLst>
            <a:ext uri="{91240B29-F687-4F45-9708-019B960494DF}"/>
            <a:ext uri="{AF507438-7753-43E0-B8FC-AC1667EBCBE1}"/>
          </a:extLst>
        </p:spPr>
        <p:txBody>
          <a:bodyPr wrap="none" anchor="ctr"/>
          <a:lstStyle/>
          <a:p>
            <a:pPr fontAlgn="auto">
              <a:spcBef>
                <a:spcPts val="0"/>
              </a:spcBef>
              <a:spcAft>
                <a:spcPts val="0"/>
              </a:spcAft>
              <a:defRPr/>
            </a:pPr>
            <a:endParaRPr lang="en-US">
              <a:latin typeface="+mn-lt"/>
              <a:ea typeface="+mn-ea"/>
            </a:endParaRPr>
          </a:p>
        </p:txBody>
      </p:sp>
      <p:sp>
        <p:nvSpPr>
          <p:cNvPr id="445445" name="Rectangle 5"/>
          <p:cNvSpPr>
            <a:spLocks noChangeArrowheads="1"/>
          </p:cNvSpPr>
          <p:nvPr/>
        </p:nvSpPr>
        <p:spPr bwMode="auto">
          <a:xfrm>
            <a:off x="5486400" y="3429000"/>
            <a:ext cx="3048000" cy="304800"/>
          </a:xfrm>
          <a:prstGeom prst="rect">
            <a:avLst/>
          </a:prstGeom>
          <a:gradFill rotWithShape="1">
            <a:gsLst>
              <a:gs pos="0">
                <a:schemeClr val="accent1">
                  <a:alpha val="53999"/>
                </a:schemeClr>
              </a:gs>
              <a:gs pos="100000">
                <a:schemeClr val="accent1">
                  <a:gamma/>
                  <a:tint val="85882"/>
                  <a:invGamma/>
                  <a:alpha val="53999"/>
                </a:schemeClr>
              </a:gs>
            </a:gsLst>
            <a:lin ang="5400000" scaled="1"/>
          </a:gradFill>
          <a:ln>
            <a:noFill/>
          </a:ln>
          <a:effectLst/>
          <a:extLst>
            <a:ext uri="{91240B29-F687-4F45-9708-019B960494DF}"/>
            <a:ext uri="{AF507438-7753-43E0-B8FC-AC1667EBCBE1}"/>
          </a:extLst>
        </p:spPr>
        <p:txBody>
          <a:bodyPr wrap="none" anchor="ctr"/>
          <a:lstStyle/>
          <a:p>
            <a:pPr fontAlgn="auto">
              <a:spcBef>
                <a:spcPts val="0"/>
              </a:spcBef>
              <a:spcAft>
                <a:spcPts val="0"/>
              </a:spcAft>
              <a:defRPr/>
            </a:pPr>
            <a:endParaRPr lang="en-US">
              <a:latin typeface="+mn-lt"/>
              <a:ea typeface="+mn-ea"/>
            </a:endParaRPr>
          </a:p>
        </p:txBody>
      </p:sp>
      <p:sp>
        <p:nvSpPr>
          <p:cNvPr id="445446" name="Rectangle 6"/>
          <p:cNvSpPr>
            <a:spLocks noChangeArrowheads="1"/>
          </p:cNvSpPr>
          <p:nvPr/>
        </p:nvSpPr>
        <p:spPr bwMode="auto">
          <a:xfrm>
            <a:off x="5486400" y="4343400"/>
            <a:ext cx="1371600" cy="304800"/>
          </a:xfrm>
          <a:prstGeom prst="rect">
            <a:avLst/>
          </a:prstGeom>
          <a:gradFill rotWithShape="1">
            <a:gsLst>
              <a:gs pos="0">
                <a:schemeClr val="accent1">
                  <a:alpha val="53999"/>
                </a:schemeClr>
              </a:gs>
              <a:gs pos="100000">
                <a:schemeClr val="accent1">
                  <a:gamma/>
                  <a:tint val="85882"/>
                  <a:invGamma/>
                  <a:alpha val="53999"/>
                </a:schemeClr>
              </a:gs>
            </a:gsLst>
            <a:lin ang="5400000" scaled="1"/>
          </a:gradFill>
          <a:ln>
            <a:noFill/>
          </a:ln>
          <a:effectLst/>
          <a:extLst>
            <a:ext uri="{91240B29-F687-4F45-9708-019B960494DF}"/>
            <a:ext uri="{AF507438-7753-43E0-B8FC-AC1667EBCBE1}"/>
          </a:extLst>
        </p:spPr>
        <p:txBody>
          <a:bodyPr wrap="none" anchor="ctr"/>
          <a:lstStyle/>
          <a:p>
            <a:pPr fontAlgn="auto">
              <a:spcBef>
                <a:spcPts val="0"/>
              </a:spcBef>
              <a:spcAft>
                <a:spcPts val="0"/>
              </a:spcAft>
              <a:defRPr/>
            </a:pPr>
            <a:endParaRPr lang="en-US">
              <a:latin typeface="+mn-lt"/>
              <a:ea typeface="+mn-ea"/>
            </a:endParaRPr>
          </a:p>
        </p:txBody>
      </p:sp>
      <p:sp>
        <p:nvSpPr>
          <p:cNvPr id="445447" name="Rectangle 7"/>
          <p:cNvSpPr>
            <a:spLocks noChangeArrowheads="1"/>
          </p:cNvSpPr>
          <p:nvPr/>
        </p:nvSpPr>
        <p:spPr bwMode="auto">
          <a:xfrm>
            <a:off x="5638800" y="5791200"/>
            <a:ext cx="2514600" cy="304800"/>
          </a:xfrm>
          <a:prstGeom prst="rect">
            <a:avLst/>
          </a:prstGeom>
          <a:gradFill rotWithShape="1">
            <a:gsLst>
              <a:gs pos="0">
                <a:schemeClr val="accent1">
                  <a:alpha val="53999"/>
                </a:schemeClr>
              </a:gs>
              <a:gs pos="100000">
                <a:schemeClr val="accent1">
                  <a:gamma/>
                  <a:tint val="85882"/>
                  <a:invGamma/>
                  <a:alpha val="53999"/>
                </a:schemeClr>
              </a:gs>
            </a:gsLst>
            <a:lin ang="5400000" scaled="1"/>
          </a:gradFill>
          <a:ln>
            <a:noFill/>
          </a:ln>
          <a:effectLst/>
          <a:extLst>
            <a:ext uri="{91240B29-F687-4F45-9708-019B960494DF}"/>
            <a:ext uri="{AF507438-7753-43E0-B8FC-AC1667EBCBE1}"/>
          </a:extLst>
        </p:spPr>
        <p:txBody>
          <a:bodyPr wrap="none" anchor="ctr"/>
          <a:lstStyle/>
          <a:p>
            <a:pPr fontAlgn="auto">
              <a:spcBef>
                <a:spcPts val="0"/>
              </a:spcBef>
              <a:spcAft>
                <a:spcPts val="0"/>
              </a:spcAft>
              <a:defRPr/>
            </a:pPr>
            <a:endParaRPr lang="en-US">
              <a:latin typeface="+mn-lt"/>
              <a:ea typeface="+mn-ea"/>
            </a:endParaRPr>
          </a:p>
        </p:txBody>
      </p:sp>
      <p:sp>
        <p:nvSpPr>
          <p:cNvPr id="445448" name="Rectangle 8"/>
          <p:cNvSpPr>
            <a:spLocks noChangeArrowheads="1"/>
          </p:cNvSpPr>
          <p:nvPr/>
        </p:nvSpPr>
        <p:spPr bwMode="auto">
          <a:xfrm>
            <a:off x="3733800" y="4953000"/>
            <a:ext cx="1524000" cy="304800"/>
          </a:xfrm>
          <a:prstGeom prst="rect">
            <a:avLst/>
          </a:prstGeom>
          <a:gradFill rotWithShape="1">
            <a:gsLst>
              <a:gs pos="0">
                <a:schemeClr val="accent1">
                  <a:alpha val="53999"/>
                </a:schemeClr>
              </a:gs>
              <a:gs pos="100000">
                <a:schemeClr val="accent1">
                  <a:gamma/>
                  <a:tint val="85882"/>
                  <a:invGamma/>
                  <a:alpha val="53999"/>
                </a:schemeClr>
              </a:gs>
            </a:gsLst>
            <a:lin ang="5400000" scaled="1"/>
          </a:gradFill>
          <a:ln>
            <a:noFill/>
          </a:ln>
          <a:effectLst/>
          <a:extLst>
            <a:ext uri="{91240B29-F687-4F45-9708-019B960494DF}"/>
            <a:ext uri="{AF507438-7753-43E0-B8FC-AC1667EBCBE1}"/>
          </a:extLst>
        </p:spPr>
        <p:txBody>
          <a:bodyPr wrap="none" anchor="ctr"/>
          <a:lstStyle/>
          <a:p>
            <a:pPr fontAlgn="auto">
              <a:spcBef>
                <a:spcPts val="0"/>
              </a:spcBef>
              <a:spcAft>
                <a:spcPts val="0"/>
              </a:spcAft>
              <a:defRPr/>
            </a:pPr>
            <a:endParaRPr lang="en-US">
              <a:latin typeface="+mn-lt"/>
              <a:ea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544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4544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4544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4544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454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5444" grpId="0" animBg="1"/>
      <p:bldP spid="445445" grpId="0" animBg="1"/>
      <p:bldP spid="445446" grpId="0" animBg="1"/>
      <p:bldP spid="445447" grpId="0" animBg="1"/>
      <p:bldP spid="445448"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 Hill, Lipasti</a:t>
            </a:r>
          </a:p>
        </p:txBody>
      </p:sp>
      <p:sp>
        <p:nvSpPr>
          <p:cNvPr id="53250"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lvl="1"/>
            <a:fld id="{B0B9A0D4-6A32-47BA-8EE3-F7E0F87FF100}" type="slidenum">
              <a:rPr lang="en-US" altLang="zh-CN">
                <a:latin typeface="Calibri" pitchFamily="34" charset="0"/>
              </a:rPr>
              <a:pPr lvl="1"/>
              <a:t>38</a:t>
            </a:fld>
            <a:endParaRPr lang="en-US" altLang="zh-CN">
              <a:latin typeface="Times New Roman" pitchFamily="18" charset="0"/>
            </a:endParaRPr>
          </a:p>
        </p:txBody>
      </p:sp>
      <p:sp>
        <p:nvSpPr>
          <p:cNvPr id="53251" name="Rectangle 2"/>
          <p:cNvSpPr>
            <a:spLocks noGrp="1" noChangeArrowheads="1"/>
          </p:cNvSpPr>
          <p:nvPr>
            <p:ph type="title"/>
          </p:nvPr>
        </p:nvSpPr>
        <p:spPr/>
        <p:txBody>
          <a:bodyPr/>
          <a:lstStyle/>
          <a:p>
            <a:pPr eaLnBrk="1" hangingPunct="1"/>
            <a:r>
              <a:rPr lang="en-US" altLang="zh-CN" smtClean="0"/>
              <a:t>Interfacing</a:t>
            </a:r>
          </a:p>
        </p:txBody>
      </p:sp>
      <p:sp>
        <p:nvSpPr>
          <p:cNvPr id="53252" name="Rectangle 3"/>
          <p:cNvSpPr>
            <a:spLocks noGrp="1" noChangeArrowheads="1"/>
          </p:cNvSpPr>
          <p:nvPr>
            <p:ph type="body" idx="1"/>
          </p:nvPr>
        </p:nvSpPr>
        <p:spPr/>
        <p:txBody>
          <a:bodyPr/>
          <a:lstStyle/>
          <a:p>
            <a:pPr eaLnBrk="1" hangingPunct="1"/>
            <a:r>
              <a:rPr lang="en-US" altLang="zh-CN" smtClean="0"/>
              <a:t>How do you give I/O device a command?</a:t>
            </a:r>
          </a:p>
          <a:p>
            <a:pPr lvl="1" eaLnBrk="1" hangingPunct="1"/>
            <a:r>
              <a:rPr lang="en-US" altLang="zh-CN" smtClean="0"/>
              <a:t>Memory-mapped load/store</a:t>
            </a:r>
          </a:p>
          <a:p>
            <a:pPr lvl="2" eaLnBrk="1" hangingPunct="1"/>
            <a:r>
              <a:rPr lang="en-US" altLang="zh-CN" smtClean="0"/>
              <a:t>Special addresses not for memory</a:t>
            </a:r>
          </a:p>
          <a:p>
            <a:pPr lvl="2" eaLnBrk="1" hangingPunct="1"/>
            <a:r>
              <a:rPr lang="en-US" altLang="zh-CN" smtClean="0"/>
              <a:t>Send commands as data</a:t>
            </a:r>
          </a:p>
          <a:p>
            <a:pPr lvl="2" eaLnBrk="1" hangingPunct="1"/>
            <a:r>
              <a:rPr lang="en-US" altLang="zh-CN" smtClean="0"/>
              <a:t>Cacheable?</a:t>
            </a:r>
          </a:p>
          <a:p>
            <a:pPr lvl="1" eaLnBrk="1" hangingPunct="1"/>
            <a:r>
              <a:rPr lang="en-US" altLang="zh-CN" smtClean="0"/>
              <a:t>I/O commands</a:t>
            </a:r>
          </a:p>
          <a:p>
            <a:pPr lvl="2" eaLnBrk="1" hangingPunct="1"/>
            <a:r>
              <a:rPr lang="en-US" altLang="zh-CN" smtClean="0"/>
              <a:t>Special opcodes</a:t>
            </a:r>
          </a:p>
          <a:p>
            <a:pPr lvl="2" eaLnBrk="1" hangingPunct="1"/>
            <a:r>
              <a:rPr lang="en-US" altLang="zh-CN" smtClean="0"/>
              <a:t>Send over I/O bus</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 Hill, Lipasti</a:t>
            </a:r>
          </a:p>
        </p:txBody>
      </p:sp>
      <p:sp>
        <p:nvSpPr>
          <p:cNvPr id="54274"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lvl="1"/>
            <a:fld id="{94883BE8-4B2D-4CD8-AF65-E9303BE44512}" type="slidenum">
              <a:rPr lang="en-US" altLang="zh-CN">
                <a:latin typeface="Calibri" pitchFamily="34" charset="0"/>
              </a:rPr>
              <a:pPr lvl="1"/>
              <a:t>39</a:t>
            </a:fld>
            <a:endParaRPr lang="en-US" altLang="zh-CN">
              <a:latin typeface="Times New Roman" pitchFamily="18" charset="0"/>
            </a:endParaRPr>
          </a:p>
        </p:txBody>
      </p:sp>
      <p:sp>
        <p:nvSpPr>
          <p:cNvPr id="54275" name="Rectangle 2"/>
          <p:cNvSpPr>
            <a:spLocks noGrp="1" noChangeArrowheads="1"/>
          </p:cNvSpPr>
          <p:nvPr>
            <p:ph type="title"/>
          </p:nvPr>
        </p:nvSpPr>
        <p:spPr/>
        <p:txBody>
          <a:bodyPr/>
          <a:lstStyle/>
          <a:p>
            <a:pPr eaLnBrk="1" hangingPunct="1"/>
            <a:r>
              <a:rPr lang="en-US" altLang="zh-CN" smtClean="0"/>
              <a:t>Interfacing</a:t>
            </a:r>
          </a:p>
        </p:txBody>
      </p:sp>
      <p:sp>
        <p:nvSpPr>
          <p:cNvPr id="54276" name="Rectangle 3"/>
          <p:cNvSpPr>
            <a:spLocks noGrp="1" noChangeArrowheads="1"/>
          </p:cNvSpPr>
          <p:nvPr>
            <p:ph type="body" idx="1"/>
          </p:nvPr>
        </p:nvSpPr>
        <p:spPr>
          <a:xfrm>
            <a:off x="533400" y="1981200"/>
            <a:ext cx="7921625" cy="4114800"/>
          </a:xfrm>
        </p:spPr>
        <p:txBody>
          <a:bodyPr/>
          <a:lstStyle/>
          <a:p>
            <a:pPr eaLnBrk="1" hangingPunct="1"/>
            <a:r>
              <a:rPr lang="en-US" altLang="zh-CN" smtClean="0"/>
              <a:t>How do I/O devices communicate w/ CPU?</a:t>
            </a:r>
          </a:p>
          <a:p>
            <a:pPr lvl="1" eaLnBrk="1" hangingPunct="1"/>
            <a:r>
              <a:rPr lang="en-US" altLang="zh-CN" smtClean="0"/>
              <a:t>Poll on devices</a:t>
            </a:r>
          </a:p>
          <a:p>
            <a:pPr lvl="2" eaLnBrk="1" hangingPunct="1"/>
            <a:r>
              <a:rPr lang="en-US" altLang="zh-CN" smtClean="0"/>
              <a:t>Waste CPU cycles</a:t>
            </a:r>
          </a:p>
          <a:p>
            <a:pPr lvl="2" eaLnBrk="1" hangingPunct="1"/>
            <a:r>
              <a:rPr lang="en-US" altLang="zh-CN" smtClean="0"/>
              <a:t>Poll only when device active?</a:t>
            </a:r>
          </a:p>
          <a:p>
            <a:pPr lvl="1" eaLnBrk="1" hangingPunct="1"/>
            <a:r>
              <a:rPr lang="en-US" altLang="zh-CN" smtClean="0"/>
              <a:t>Interrupts</a:t>
            </a:r>
          </a:p>
          <a:p>
            <a:pPr lvl="2" eaLnBrk="1" hangingPunct="1"/>
            <a:r>
              <a:rPr lang="en-US" altLang="zh-CN" smtClean="0"/>
              <a:t>Similar to exceptions, but asynchronous</a:t>
            </a:r>
          </a:p>
          <a:p>
            <a:pPr lvl="2" eaLnBrk="1" hangingPunct="1"/>
            <a:r>
              <a:rPr lang="en-US" altLang="zh-CN" smtClean="0"/>
              <a:t>Info in cause register</a:t>
            </a:r>
          </a:p>
          <a:p>
            <a:pPr lvl="2" eaLnBrk="1" hangingPunct="1"/>
            <a:r>
              <a:rPr lang="en-US" altLang="zh-CN" smtClean="0"/>
              <a:t>Possibly vectored interrupt handler</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p:txBody>
          <a:bodyPr/>
          <a:lstStyle/>
          <a:p>
            <a:pPr eaLnBrk="1" hangingPunct="1"/>
            <a:r>
              <a:rPr lang="en-US" altLang="zh-CN" smtClean="0"/>
              <a:t>Typical Collection of I/O Devices</a:t>
            </a:r>
          </a:p>
        </p:txBody>
      </p:sp>
      <p:sp>
        <p:nvSpPr>
          <p:cNvPr id="17410" name="Rectangle 4"/>
          <p:cNvSpPr>
            <a:spLocks noChangeArrowheads="1"/>
          </p:cNvSpPr>
          <p:nvPr/>
        </p:nvSpPr>
        <p:spPr bwMode="auto">
          <a:xfrm>
            <a:off x="838200" y="1752600"/>
            <a:ext cx="1981200" cy="685800"/>
          </a:xfrm>
          <a:prstGeom prst="rect">
            <a:avLst/>
          </a:prstGeom>
          <a:solidFill>
            <a:schemeClr val="accent1"/>
          </a:solidFill>
          <a:ln w="9525">
            <a:solidFill>
              <a:schemeClr val="tx1"/>
            </a:solidFill>
            <a:miter lim="800000"/>
            <a:headEnd/>
            <a:tailEnd/>
          </a:ln>
        </p:spPr>
        <p:txBody>
          <a:bodyPr wrap="none" anchor="ctr"/>
          <a:lstStyle/>
          <a:p>
            <a:pPr algn="ctr"/>
            <a:r>
              <a:rPr lang="en-US" altLang="zh-CN">
                <a:latin typeface="Comic Sans MS" pitchFamily="66" charset="0"/>
              </a:rPr>
              <a:t>Processor</a:t>
            </a:r>
          </a:p>
        </p:txBody>
      </p:sp>
      <p:sp>
        <p:nvSpPr>
          <p:cNvPr id="17411" name="Rectangle 5"/>
          <p:cNvSpPr>
            <a:spLocks noChangeArrowheads="1"/>
          </p:cNvSpPr>
          <p:nvPr/>
        </p:nvSpPr>
        <p:spPr bwMode="auto">
          <a:xfrm>
            <a:off x="990600" y="2743200"/>
            <a:ext cx="1524000" cy="457200"/>
          </a:xfrm>
          <a:prstGeom prst="rect">
            <a:avLst/>
          </a:prstGeom>
          <a:solidFill>
            <a:schemeClr val="accent1"/>
          </a:solidFill>
          <a:ln w="9525">
            <a:solidFill>
              <a:schemeClr val="tx1"/>
            </a:solidFill>
            <a:miter lim="800000"/>
            <a:headEnd/>
            <a:tailEnd/>
          </a:ln>
        </p:spPr>
        <p:txBody>
          <a:bodyPr wrap="none" anchor="ctr"/>
          <a:lstStyle/>
          <a:p>
            <a:pPr algn="ctr"/>
            <a:r>
              <a:rPr lang="en-US" altLang="zh-CN">
                <a:latin typeface="Comic Sans MS" pitchFamily="66" charset="0"/>
              </a:rPr>
              <a:t>Cache</a:t>
            </a:r>
          </a:p>
        </p:txBody>
      </p:sp>
      <p:sp>
        <p:nvSpPr>
          <p:cNvPr id="52230" name="Rectangle 6"/>
          <p:cNvSpPr>
            <a:spLocks noChangeArrowheads="1"/>
          </p:cNvSpPr>
          <p:nvPr/>
        </p:nvSpPr>
        <p:spPr bwMode="auto">
          <a:xfrm>
            <a:off x="762000" y="3429000"/>
            <a:ext cx="7772400" cy="457200"/>
          </a:xfrm>
          <a:prstGeom prst="rect">
            <a:avLst/>
          </a:prstGeom>
          <a:solidFill>
            <a:srgbClr val="FFCCFF"/>
          </a:solidFill>
          <a:ln w="28575">
            <a:solidFill>
              <a:srgbClr val="FFCCFF"/>
            </a:solidFill>
            <a:miter lim="800000"/>
            <a:headEnd/>
            <a:tailEnd/>
          </a:ln>
          <a:effectLst>
            <a:outerShdw dist="107763" dir="2700000" algn="ctr" rotWithShape="0">
              <a:schemeClr val="bg2">
                <a:alpha val="50000"/>
              </a:schemeClr>
            </a:outerShdw>
          </a:effectLst>
        </p:spPr>
        <p:txBody>
          <a:bodyPr wrap="none" anchor="ctr"/>
          <a:lstStyle/>
          <a:p>
            <a:pPr algn="ctr" fontAlgn="auto">
              <a:spcBef>
                <a:spcPts val="0"/>
              </a:spcBef>
              <a:spcAft>
                <a:spcPts val="0"/>
              </a:spcAft>
              <a:defRPr/>
            </a:pPr>
            <a:r>
              <a:rPr lang="en-US" b="1">
                <a:latin typeface="Comic Sans MS" pitchFamily="66" charset="0"/>
                <a:ea typeface="+mn-ea"/>
              </a:rPr>
              <a:t>Memory I/O bus</a:t>
            </a:r>
          </a:p>
        </p:txBody>
      </p:sp>
      <p:sp>
        <p:nvSpPr>
          <p:cNvPr id="17413" name="Rectangle 7"/>
          <p:cNvSpPr>
            <a:spLocks noChangeArrowheads="1"/>
          </p:cNvSpPr>
          <p:nvPr/>
        </p:nvSpPr>
        <p:spPr bwMode="auto">
          <a:xfrm>
            <a:off x="1143000" y="4191000"/>
            <a:ext cx="1143000" cy="685800"/>
          </a:xfrm>
          <a:prstGeom prst="rect">
            <a:avLst/>
          </a:prstGeom>
          <a:solidFill>
            <a:srgbClr val="66FFFF"/>
          </a:solidFill>
          <a:ln w="9525">
            <a:solidFill>
              <a:schemeClr val="tx1"/>
            </a:solidFill>
            <a:miter lim="800000"/>
            <a:headEnd/>
            <a:tailEnd/>
          </a:ln>
        </p:spPr>
        <p:txBody>
          <a:bodyPr wrap="none" anchor="ctr"/>
          <a:lstStyle/>
          <a:p>
            <a:pPr algn="ctr"/>
            <a:r>
              <a:rPr lang="en-US" altLang="zh-CN">
                <a:latin typeface="Comic Sans MS" pitchFamily="66" charset="0"/>
              </a:rPr>
              <a:t>Main</a:t>
            </a:r>
          </a:p>
          <a:p>
            <a:pPr algn="ctr"/>
            <a:r>
              <a:rPr lang="en-US" altLang="zh-CN">
                <a:latin typeface="Comic Sans MS" pitchFamily="66" charset="0"/>
              </a:rPr>
              <a:t>Memory</a:t>
            </a:r>
          </a:p>
        </p:txBody>
      </p:sp>
      <p:sp>
        <p:nvSpPr>
          <p:cNvPr id="17414" name="Rectangle 8"/>
          <p:cNvSpPr>
            <a:spLocks noChangeArrowheads="1"/>
          </p:cNvSpPr>
          <p:nvPr/>
        </p:nvSpPr>
        <p:spPr bwMode="auto">
          <a:xfrm>
            <a:off x="2971800" y="4191000"/>
            <a:ext cx="1143000" cy="685800"/>
          </a:xfrm>
          <a:prstGeom prst="rect">
            <a:avLst/>
          </a:prstGeom>
          <a:solidFill>
            <a:srgbClr val="66FF66"/>
          </a:solidFill>
          <a:ln w="9525">
            <a:solidFill>
              <a:schemeClr val="tx1"/>
            </a:solidFill>
            <a:miter lim="800000"/>
            <a:headEnd/>
            <a:tailEnd/>
          </a:ln>
        </p:spPr>
        <p:txBody>
          <a:bodyPr wrap="none" anchor="ctr"/>
          <a:lstStyle/>
          <a:p>
            <a:pPr algn="ctr"/>
            <a:r>
              <a:rPr lang="en-US" altLang="zh-CN">
                <a:latin typeface="Comic Sans MS" pitchFamily="66" charset="0"/>
              </a:rPr>
              <a:t>I/O</a:t>
            </a:r>
          </a:p>
          <a:p>
            <a:pPr algn="ctr"/>
            <a:r>
              <a:rPr lang="en-US" altLang="zh-CN">
                <a:latin typeface="Comic Sans MS" pitchFamily="66" charset="0"/>
              </a:rPr>
              <a:t>Controller</a:t>
            </a:r>
          </a:p>
        </p:txBody>
      </p:sp>
      <p:sp>
        <p:nvSpPr>
          <p:cNvPr id="17415" name="Rectangle 9"/>
          <p:cNvSpPr>
            <a:spLocks noChangeArrowheads="1"/>
          </p:cNvSpPr>
          <p:nvPr/>
        </p:nvSpPr>
        <p:spPr bwMode="auto">
          <a:xfrm>
            <a:off x="4876800" y="4191000"/>
            <a:ext cx="1143000" cy="685800"/>
          </a:xfrm>
          <a:prstGeom prst="rect">
            <a:avLst/>
          </a:prstGeom>
          <a:solidFill>
            <a:srgbClr val="66FF66"/>
          </a:solidFill>
          <a:ln w="9525">
            <a:solidFill>
              <a:schemeClr val="tx1"/>
            </a:solidFill>
            <a:miter lim="800000"/>
            <a:headEnd/>
            <a:tailEnd/>
          </a:ln>
        </p:spPr>
        <p:txBody>
          <a:bodyPr wrap="none" anchor="ctr"/>
          <a:lstStyle/>
          <a:p>
            <a:pPr algn="ctr"/>
            <a:r>
              <a:rPr lang="en-US" altLang="zh-CN">
                <a:latin typeface="Comic Sans MS" pitchFamily="66" charset="0"/>
              </a:rPr>
              <a:t>I/O</a:t>
            </a:r>
          </a:p>
          <a:p>
            <a:pPr algn="ctr"/>
            <a:r>
              <a:rPr lang="en-US" altLang="zh-CN">
                <a:latin typeface="Comic Sans MS" pitchFamily="66" charset="0"/>
              </a:rPr>
              <a:t>Controller</a:t>
            </a:r>
          </a:p>
        </p:txBody>
      </p:sp>
      <p:sp>
        <p:nvSpPr>
          <p:cNvPr id="17416" name="Rectangle 10"/>
          <p:cNvSpPr>
            <a:spLocks noChangeArrowheads="1"/>
          </p:cNvSpPr>
          <p:nvPr/>
        </p:nvSpPr>
        <p:spPr bwMode="auto">
          <a:xfrm>
            <a:off x="6781800" y="4191000"/>
            <a:ext cx="1143000" cy="685800"/>
          </a:xfrm>
          <a:prstGeom prst="rect">
            <a:avLst/>
          </a:prstGeom>
          <a:solidFill>
            <a:srgbClr val="66FF66"/>
          </a:solidFill>
          <a:ln w="9525">
            <a:solidFill>
              <a:schemeClr val="tx1"/>
            </a:solidFill>
            <a:miter lim="800000"/>
            <a:headEnd/>
            <a:tailEnd/>
          </a:ln>
        </p:spPr>
        <p:txBody>
          <a:bodyPr wrap="none" anchor="ctr"/>
          <a:lstStyle/>
          <a:p>
            <a:pPr algn="ctr"/>
            <a:r>
              <a:rPr lang="en-US" altLang="zh-CN">
                <a:latin typeface="Comic Sans MS" pitchFamily="66" charset="0"/>
              </a:rPr>
              <a:t>I/O</a:t>
            </a:r>
          </a:p>
          <a:p>
            <a:pPr algn="ctr"/>
            <a:r>
              <a:rPr lang="en-US" altLang="zh-CN">
                <a:latin typeface="Comic Sans MS" pitchFamily="66" charset="0"/>
              </a:rPr>
              <a:t>Controller</a:t>
            </a:r>
          </a:p>
        </p:txBody>
      </p:sp>
      <p:sp>
        <p:nvSpPr>
          <p:cNvPr id="17417" name="AutoShape 11"/>
          <p:cNvSpPr>
            <a:spLocks noChangeArrowheads="1"/>
          </p:cNvSpPr>
          <p:nvPr/>
        </p:nvSpPr>
        <p:spPr bwMode="auto">
          <a:xfrm>
            <a:off x="2895600" y="5257800"/>
            <a:ext cx="609600" cy="609600"/>
          </a:xfrm>
          <a:prstGeom prst="flowChartMagneticDisk">
            <a:avLst/>
          </a:prstGeom>
          <a:solidFill>
            <a:srgbClr val="FFFF00"/>
          </a:solidFill>
          <a:ln w="9525">
            <a:solidFill>
              <a:schemeClr val="tx1"/>
            </a:solidFill>
            <a:round/>
            <a:headEnd/>
            <a:tailEnd/>
          </a:ln>
        </p:spPr>
        <p:txBody>
          <a:bodyPr wrap="none" anchor="ctr"/>
          <a:lstStyle/>
          <a:p>
            <a:pPr algn="ctr"/>
            <a:r>
              <a:rPr lang="en-US" altLang="zh-CN">
                <a:latin typeface="Comic Sans MS" pitchFamily="66" charset="0"/>
              </a:rPr>
              <a:t>Disk</a:t>
            </a:r>
          </a:p>
        </p:txBody>
      </p:sp>
      <p:sp>
        <p:nvSpPr>
          <p:cNvPr id="17418" name="AutoShape 13"/>
          <p:cNvSpPr>
            <a:spLocks noChangeArrowheads="1"/>
          </p:cNvSpPr>
          <p:nvPr/>
        </p:nvSpPr>
        <p:spPr bwMode="auto">
          <a:xfrm>
            <a:off x="3581400" y="5257800"/>
            <a:ext cx="609600" cy="609600"/>
          </a:xfrm>
          <a:prstGeom prst="flowChartMagneticDisk">
            <a:avLst/>
          </a:prstGeom>
          <a:solidFill>
            <a:srgbClr val="FFFF00"/>
          </a:solidFill>
          <a:ln w="9525">
            <a:solidFill>
              <a:schemeClr val="tx1"/>
            </a:solidFill>
            <a:round/>
            <a:headEnd/>
            <a:tailEnd/>
          </a:ln>
        </p:spPr>
        <p:txBody>
          <a:bodyPr wrap="none" anchor="ctr"/>
          <a:lstStyle/>
          <a:p>
            <a:pPr algn="ctr"/>
            <a:r>
              <a:rPr lang="en-US" altLang="zh-CN">
                <a:latin typeface="Comic Sans MS" pitchFamily="66" charset="0"/>
              </a:rPr>
              <a:t>Disk</a:t>
            </a:r>
          </a:p>
        </p:txBody>
      </p:sp>
      <p:sp>
        <p:nvSpPr>
          <p:cNvPr id="17419" name="Rectangle 14"/>
          <p:cNvSpPr>
            <a:spLocks noChangeArrowheads="1"/>
          </p:cNvSpPr>
          <p:nvPr/>
        </p:nvSpPr>
        <p:spPr bwMode="auto">
          <a:xfrm>
            <a:off x="4876800" y="5410200"/>
            <a:ext cx="1143000" cy="685800"/>
          </a:xfrm>
          <a:prstGeom prst="rect">
            <a:avLst/>
          </a:prstGeom>
          <a:solidFill>
            <a:srgbClr val="FFFF00"/>
          </a:solidFill>
          <a:ln w="9525">
            <a:solidFill>
              <a:schemeClr val="tx1"/>
            </a:solidFill>
            <a:miter lim="800000"/>
            <a:headEnd/>
            <a:tailEnd/>
          </a:ln>
        </p:spPr>
        <p:txBody>
          <a:bodyPr wrap="none" anchor="ctr"/>
          <a:lstStyle/>
          <a:p>
            <a:pPr algn="ctr"/>
            <a:r>
              <a:rPr lang="en-US" altLang="zh-CN">
                <a:latin typeface="Comic Sans MS" pitchFamily="66" charset="0"/>
              </a:rPr>
              <a:t>Graphics</a:t>
            </a:r>
          </a:p>
          <a:p>
            <a:pPr algn="ctr"/>
            <a:r>
              <a:rPr lang="en-US" altLang="zh-CN">
                <a:latin typeface="Comic Sans MS" pitchFamily="66" charset="0"/>
              </a:rPr>
              <a:t>Output</a:t>
            </a:r>
          </a:p>
        </p:txBody>
      </p:sp>
      <p:sp>
        <p:nvSpPr>
          <p:cNvPr id="17420" name="AutoShape 15"/>
          <p:cNvSpPr>
            <a:spLocks noChangeArrowheads="1"/>
          </p:cNvSpPr>
          <p:nvPr/>
        </p:nvSpPr>
        <p:spPr bwMode="auto">
          <a:xfrm>
            <a:off x="6705600" y="4876800"/>
            <a:ext cx="1214438" cy="1214438"/>
          </a:xfrm>
          <a:custGeom>
            <a:avLst/>
            <a:gdLst>
              <a:gd name="T0" fmla="*/ 2147483647 w 21600"/>
              <a:gd name="T1" fmla="*/ 2147483647 h 21600"/>
              <a:gd name="T2" fmla="*/ 2147483647 w 21600"/>
              <a:gd name="T3" fmla="*/ 2147483647 h 21600"/>
              <a:gd name="T4" fmla="*/ 0 w 21600"/>
              <a:gd name="T5" fmla="*/ 2147483647 h 21600"/>
              <a:gd name="T6" fmla="*/ 2147483647 w 21600"/>
              <a:gd name="T7" fmla="*/ 0 h 21600"/>
              <a:gd name="T8" fmla="*/ 0 60000 65536"/>
              <a:gd name="T9" fmla="*/ 5898240 60000 65536"/>
              <a:gd name="T10" fmla="*/ 11796480 60000 65536"/>
              <a:gd name="T11" fmla="*/ 17694720 60000 65536"/>
              <a:gd name="T12" fmla="*/ 5400 w 21600"/>
              <a:gd name="T13" fmla="*/ 5400 h 21600"/>
              <a:gd name="T14" fmla="*/ 16200 w 21600"/>
              <a:gd name="T15" fmla="*/ 16200 h 21600"/>
            </a:gdLst>
            <a:ahLst/>
            <a:cxnLst>
              <a:cxn ang="T8">
                <a:pos x="T0" y="T1"/>
              </a:cxn>
              <a:cxn ang="T9">
                <a:pos x="T2" y="T3"/>
              </a:cxn>
              <a:cxn ang="T10">
                <a:pos x="T4" y="T5"/>
              </a:cxn>
              <a:cxn ang="T11">
                <a:pos x="T6" y="T7"/>
              </a:cxn>
            </a:cxnLst>
            <a:rect l="T12" t="T13" r="T14" b="T15"/>
            <a:pathLst>
              <a:path w="21600" h="21600">
                <a:moveTo>
                  <a:pt x="5400" y="5400"/>
                </a:moveTo>
                <a:lnTo>
                  <a:pt x="9450" y="5400"/>
                </a:lnTo>
                <a:lnTo>
                  <a:pt x="9450" y="2700"/>
                </a:lnTo>
                <a:lnTo>
                  <a:pt x="8100" y="2700"/>
                </a:lnTo>
                <a:lnTo>
                  <a:pt x="10800" y="0"/>
                </a:lnTo>
                <a:lnTo>
                  <a:pt x="13500" y="2700"/>
                </a:lnTo>
                <a:lnTo>
                  <a:pt x="12150" y="2700"/>
                </a:lnTo>
                <a:lnTo>
                  <a:pt x="12150" y="5400"/>
                </a:lnTo>
                <a:lnTo>
                  <a:pt x="16200" y="5400"/>
                </a:lnTo>
                <a:lnTo>
                  <a:pt x="16200" y="9450"/>
                </a:lnTo>
                <a:lnTo>
                  <a:pt x="18900" y="9450"/>
                </a:lnTo>
                <a:lnTo>
                  <a:pt x="18900" y="8100"/>
                </a:lnTo>
                <a:lnTo>
                  <a:pt x="21600" y="10800"/>
                </a:lnTo>
                <a:lnTo>
                  <a:pt x="18900" y="13500"/>
                </a:lnTo>
                <a:lnTo>
                  <a:pt x="18900" y="12150"/>
                </a:lnTo>
                <a:lnTo>
                  <a:pt x="16200" y="12150"/>
                </a:lnTo>
                <a:lnTo>
                  <a:pt x="16200" y="16200"/>
                </a:lnTo>
                <a:lnTo>
                  <a:pt x="12150" y="16200"/>
                </a:lnTo>
                <a:lnTo>
                  <a:pt x="12150" y="18900"/>
                </a:lnTo>
                <a:lnTo>
                  <a:pt x="13500" y="18900"/>
                </a:lnTo>
                <a:lnTo>
                  <a:pt x="10800" y="21600"/>
                </a:lnTo>
                <a:lnTo>
                  <a:pt x="8100" y="18900"/>
                </a:lnTo>
                <a:lnTo>
                  <a:pt x="9450" y="18900"/>
                </a:lnTo>
                <a:lnTo>
                  <a:pt x="9450" y="16200"/>
                </a:lnTo>
                <a:lnTo>
                  <a:pt x="5400" y="16200"/>
                </a:lnTo>
                <a:lnTo>
                  <a:pt x="5400" y="12150"/>
                </a:lnTo>
                <a:lnTo>
                  <a:pt x="2700" y="12150"/>
                </a:lnTo>
                <a:lnTo>
                  <a:pt x="2700" y="13500"/>
                </a:lnTo>
                <a:lnTo>
                  <a:pt x="0" y="10800"/>
                </a:lnTo>
                <a:lnTo>
                  <a:pt x="2700" y="8100"/>
                </a:lnTo>
                <a:lnTo>
                  <a:pt x="2700" y="9450"/>
                </a:lnTo>
                <a:lnTo>
                  <a:pt x="5400" y="9450"/>
                </a:lnTo>
                <a:close/>
              </a:path>
            </a:pathLst>
          </a:custGeom>
          <a:solidFill>
            <a:srgbClr val="CCECFF"/>
          </a:solidFill>
          <a:ln w="9525">
            <a:solidFill>
              <a:schemeClr val="tx1"/>
            </a:solidFill>
            <a:miter lim="800000"/>
            <a:headEnd/>
            <a:tailEnd/>
          </a:ln>
        </p:spPr>
        <p:txBody>
          <a:bodyPr wrap="none" anchor="ctr"/>
          <a:lstStyle/>
          <a:p>
            <a:pPr algn="ctr"/>
            <a:r>
              <a:rPr lang="en-US" altLang="zh-CN" sz="1200">
                <a:latin typeface="Comic Sans MS" pitchFamily="66" charset="0"/>
              </a:rPr>
              <a:t>Network</a:t>
            </a:r>
          </a:p>
        </p:txBody>
      </p:sp>
      <p:sp>
        <p:nvSpPr>
          <p:cNvPr id="17421" name="Line 16"/>
          <p:cNvSpPr>
            <a:spLocks noChangeShapeType="1"/>
          </p:cNvSpPr>
          <p:nvPr/>
        </p:nvSpPr>
        <p:spPr bwMode="auto">
          <a:xfrm>
            <a:off x="7543800" y="3886200"/>
            <a:ext cx="0" cy="304800"/>
          </a:xfrm>
          <a:prstGeom prst="line">
            <a:avLst/>
          </a:prstGeom>
          <a:noFill/>
          <a:ln w="9525">
            <a:solidFill>
              <a:schemeClr val="tx1"/>
            </a:solidFill>
            <a:round/>
            <a:headEnd/>
            <a:tailEnd/>
          </a:ln>
        </p:spPr>
        <p:txBody>
          <a:bodyPr/>
          <a:lstStyle/>
          <a:p>
            <a:endParaRPr lang="zh-CN" altLang="en-US"/>
          </a:p>
        </p:txBody>
      </p:sp>
      <p:sp>
        <p:nvSpPr>
          <p:cNvPr id="17422" name="Line 17"/>
          <p:cNvSpPr>
            <a:spLocks noChangeShapeType="1"/>
          </p:cNvSpPr>
          <p:nvPr/>
        </p:nvSpPr>
        <p:spPr bwMode="auto">
          <a:xfrm>
            <a:off x="5638800" y="3886200"/>
            <a:ext cx="0" cy="304800"/>
          </a:xfrm>
          <a:prstGeom prst="line">
            <a:avLst/>
          </a:prstGeom>
          <a:noFill/>
          <a:ln w="9525">
            <a:solidFill>
              <a:schemeClr val="tx1"/>
            </a:solidFill>
            <a:round/>
            <a:headEnd/>
            <a:tailEnd/>
          </a:ln>
        </p:spPr>
        <p:txBody>
          <a:bodyPr/>
          <a:lstStyle/>
          <a:p>
            <a:endParaRPr lang="zh-CN" altLang="en-US"/>
          </a:p>
        </p:txBody>
      </p:sp>
      <p:sp>
        <p:nvSpPr>
          <p:cNvPr id="17423" name="Line 18"/>
          <p:cNvSpPr>
            <a:spLocks noChangeShapeType="1"/>
          </p:cNvSpPr>
          <p:nvPr/>
        </p:nvSpPr>
        <p:spPr bwMode="auto">
          <a:xfrm>
            <a:off x="7086600" y="3886200"/>
            <a:ext cx="0" cy="304800"/>
          </a:xfrm>
          <a:prstGeom prst="line">
            <a:avLst/>
          </a:prstGeom>
          <a:noFill/>
          <a:ln w="9525">
            <a:solidFill>
              <a:schemeClr val="tx1"/>
            </a:solidFill>
            <a:round/>
            <a:headEnd/>
            <a:tailEnd/>
          </a:ln>
        </p:spPr>
        <p:txBody>
          <a:bodyPr/>
          <a:lstStyle/>
          <a:p>
            <a:endParaRPr lang="zh-CN" altLang="en-US"/>
          </a:p>
        </p:txBody>
      </p:sp>
      <p:sp>
        <p:nvSpPr>
          <p:cNvPr id="17424" name="Line 19"/>
          <p:cNvSpPr>
            <a:spLocks noChangeShapeType="1"/>
          </p:cNvSpPr>
          <p:nvPr/>
        </p:nvSpPr>
        <p:spPr bwMode="auto">
          <a:xfrm>
            <a:off x="5181600" y="3886200"/>
            <a:ext cx="0" cy="304800"/>
          </a:xfrm>
          <a:prstGeom prst="line">
            <a:avLst/>
          </a:prstGeom>
          <a:noFill/>
          <a:ln w="9525">
            <a:solidFill>
              <a:schemeClr val="tx1"/>
            </a:solidFill>
            <a:round/>
            <a:headEnd/>
            <a:tailEnd/>
          </a:ln>
        </p:spPr>
        <p:txBody>
          <a:bodyPr/>
          <a:lstStyle/>
          <a:p>
            <a:endParaRPr lang="zh-CN" altLang="en-US"/>
          </a:p>
        </p:txBody>
      </p:sp>
      <p:sp>
        <p:nvSpPr>
          <p:cNvPr id="17425" name="Line 20"/>
          <p:cNvSpPr>
            <a:spLocks noChangeShapeType="1"/>
          </p:cNvSpPr>
          <p:nvPr/>
        </p:nvSpPr>
        <p:spPr bwMode="auto">
          <a:xfrm>
            <a:off x="3810000" y="3886200"/>
            <a:ext cx="0" cy="304800"/>
          </a:xfrm>
          <a:prstGeom prst="line">
            <a:avLst/>
          </a:prstGeom>
          <a:noFill/>
          <a:ln w="9525">
            <a:solidFill>
              <a:schemeClr val="tx1"/>
            </a:solidFill>
            <a:round/>
            <a:headEnd/>
            <a:tailEnd/>
          </a:ln>
        </p:spPr>
        <p:txBody>
          <a:bodyPr/>
          <a:lstStyle/>
          <a:p>
            <a:endParaRPr lang="zh-CN" altLang="en-US"/>
          </a:p>
        </p:txBody>
      </p:sp>
      <p:sp>
        <p:nvSpPr>
          <p:cNvPr id="17426" name="Line 21"/>
          <p:cNvSpPr>
            <a:spLocks noChangeShapeType="1"/>
          </p:cNvSpPr>
          <p:nvPr/>
        </p:nvSpPr>
        <p:spPr bwMode="auto">
          <a:xfrm>
            <a:off x="3352800" y="3886200"/>
            <a:ext cx="0" cy="304800"/>
          </a:xfrm>
          <a:prstGeom prst="line">
            <a:avLst/>
          </a:prstGeom>
          <a:noFill/>
          <a:ln w="9525">
            <a:solidFill>
              <a:schemeClr val="tx1"/>
            </a:solidFill>
            <a:round/>
            <a:headEnd/>
            <a:tailEnd/>
          </a:ln>
        </p:spPr>
        <p:txBody>
          <a:bodyPr/>
          <a:lstStyle/>
          <a:p>
            <a:endParaRPr lang="zh-CN" altLang="en-US"/>
          </a:p>
        </p:txBody>
      </p:sp>
      <p:sp>
        <p:nvSpPr>
          <p:cNvPr id="17427" name="Line 22"/>
          <p:cNvSpPr>
            <a:spLocks noChangeShapeType="1"/>
          </p:cNvSpPr>
          <p:nvPr/>
        </p:nvSpPr>
        <p:spPr bwMode="auto">
          <a:xfrm>
            <a:off x="1752600" y="3886200"/>
            <a:ext cx="0" cy="304800"/>
          </a:xfrm>
          <a:prstGeom prst="line">
            <a:avLst/>
          </a:prstGeom>
          <a:noFill/>
          <a:ln w="9525">
            <a:solidFill>
              <a:schemeClr val="tx1"/>
            </a:solidFill>
            <a:round/>
            <a:headEnd/>
            <a:tailEnd/>
          </a:ln>
        </p:spPr>
        <p:txBody>
          <a:bodyPr/>
          <a:lstStyle/>
          <a:p>
            <a:endParaRPr lang="zh-CN" altLang="en-US"/>
          </a:p>
        </p:txBody>
      </p:sp>
      <p:sp>
        <p:nvSpPr>
          <p:cNvPr id="17428" name="Line 23"/>
          <p:cNvSpPr>
            <a:spLocks noChangeShapeType="1"/>
          </p:cNvSpPr>
          <p:nvPr/>
        </p:nvSpPr>
        <p:spPr bwMode="auto">
          <a:xfrm>
            <a:off x="3276600" y="4876800"/>
            <a:ext cx="0" cy="533400"/>
          </a:xfrm>
          <a:prstGeom prst="line">
            <a:avLst/>
          </a:prstGeom>
          <a:noFill/>
          <a:ln w="9525">
            <a:solidFill>
              <a:schemeClr val="tx1"/>
            </a:solidFill>
            <a:round/>
            <a:headEnd/>
            <a:tailEnd/>
          </a:ln>
        </p:spPr>
        <p:txBody>
          <a:bodyPr/>
          <a:lstStyle/>
          <a:p>
            <a:endParaRPr lang="zh-CN" altLang="en-US"/>
          </a:p>
        </p:txBody>
      </p:sp>
      <p:sp>
        <p:nvSpPr>
          <p:cNvPr id="17429" name="Line 24"/>
          <p:cNvSpPr>
            <a:spLocks noChangeShapeType="1"/>
          </p:cNvSpPr>
          <p:nvPr/>
        </p:nvSpPr>
        <p:spPr bwMode="auto">
          <a:xfrm>
            <a:off x="3810000" y="4876800"/>
            <a:ext cx="0" cy="533400"/>
          </a:xfrm>
          <a:prstGeom prst="line">
            <a:avLst/>
          </a:prstGeom>
          <a:noFill/>
          <a:ln w="9525">
            <a:solidFill>
              <a:schemeClr val="tx1"/>
            </a:solidFill>
            <a:round/>
            <a:headEnd/>
            <a:tailEnd/>
          </a:ln>
        </p:spPr>
        <p:txBody>
          <a:bodyPr/>
          <a:lstStyle/>
          <a:p>
            <a:endParaRPr lang="zh-CN" altLang="en-US"/>
          </a:p>
        </p:txBody>
      </p:sp>
      <p:sp>
        <p:nvSpPr>
          <p:cNvPr id="17430" name="Line 25"/>
          <p:cNvSpPr>
            <a:spLocks noChangeShapeType="1"/>
          </p:cNvSpPr>
          <p:nvPr/>
        </p:nvSpPr>
        <p:spPr bwMode="auto">
          <a:xfrm>
            <a:off x="5410200" y="4876800"/>
            <a:ext cx="0" cy="533400"/>
          </a:xfrm>
          <a:prstGeom prst="line">
            <a:avLst/>
          </a:prstGeom>
          <a:noFill/>
          <a:ln w="9525">
            <a:solidFill>
              <a:schemeClr val="tx1"/>
            </a:solidFill>
            <a:round/>
            <a:headEnd/>
            <a:tailEnd/>
          </a:ln>
        </p:spPr>
        <p:txBody>
          <a:bodyPr/>
          <a:lstStyle/>
          <a:p>
            <a:endParaRPr lang="zh-CN" altLang="en-US"/>
          </a:p>
        </p:txBody>
      </p:sp>
      <p:sp>
        <p:nvSpPr>
          <p:cNvPr id="17431" name="Line 26"/>
          <p:cNvSpPr>
            <a:spLocks noChangeShapeType="1"/>
          </p:cNvSpPr>
          <p:nvPr/>
        </p:nvSpPr>
        <p:spPr bwMode="auto">
          <a:xfrm>
            <a:off x="1752600" y="2438400"/>
            <a:ext cx="0" cy="304800"/>
          </a:xfrm>
          <a:prstGeom prst="line">
            <a:avLst/>
          </a:prstGeom>
          <a:noFill/>
          <a:ln w="9525">
            <a:solidFill>
              <a:schemeClr val="tx1"/>
            </a:solidFill>
            <a:round/>
            <a:headEnd/>
            <a:tailEnd/>
          </a:ln>
        </p:spPr>
        <p:txBody>
          <a:bodyPr/>
          <a:lstStyle/>
          <a:p>
            <a:endParaRPr lang="zh-CN" altLang="en-US"/>
          </a:p>
        </p:txBody>
      </p:sp>
      <p:sp>
        <p:nvSpPr>
          <p:cNvPr id="17432" name="Line 27"/>
          <p:cNvSpPr>
            <a:spLocks noChangeShapeType="1"/>
          </p:cNvSpPr>
          <p:nvPr/>
        </p:nvSpPr>
        <p:spPr bwMode="auto">
          <a:xfrm>
            <a:off x="1752600" y="3200400"/>
            <a:ext cx="0" cy="228600"/>
          </a:xfrm>
          <a:prstGeom prst="line">
            <a:avLst/>
          </a:prstGeom>
          <a:noFill/>
          <a:ln w="9525">
            <a:solidFill>
              <a:schemeClr val="tx1"/>
            </a:solidFill>
            <a:round/>
            <a:headEnd/>
            <a:tailEnd/>
          </a:ln>
        </p:spPr>
        <p:txBody>
          <a:bodyPr/>
          <a:lstStyle/>
          <a:p>
            <a:endParaRPr lang="zh-CN" altLang="en-US"/>
          </a:p>
        </p:txBody>
      </p:sp>
      <p:cxnSp>
        <p:nvCxnSpPr>
          <p:cNvPr id="17433" name="AutoShape 28"/>
          <p:cNvCxnSpPr>
            <a:cxnSpLocks noChangeShapeType="1"/>
            <a:stCxn id="17410" idx="3"/>
            <a:endCxn id="52230" idx="0"/>
          </p:cNvCxnSpPr>
          <p:nvPr/>
        </p:nvCxnSpPr>
        <p:spPr bwMode="auto">
          <a:xfrm>
            <a:off x="2819400" y="2095500"/>
            <a:ext cx="1828800" cy="1319213"/>
          </a:xfrm>
          <a:prstGeom prst="bentConnector2">
            <a:avLst/>
          </a:prstGeom>
          <a:noFill/>
          <a:ln w="28575">
            <a:solidFill>
              <a:schemeClr val="tx1"/>
            </a:solidFill>
            <a:miter lim="800000"/>
            <a:headEnd type="arrow" w="med" len="med"/>
            <a:tailEnd/>
          </a:ln>
        </p:spPr>
      </p:cxnSp>
      <p:sp>
        <p:nvSpPr>
          <p:cNvPr id="17434" name="Text Box 29"/>
          <p:cNvSpPr txBox="1">
            <a:spLocks noChangeArrowheads="1"/>
          </p:cNvSpPr>
          <p:nvPr/>
        </p:nvSpPr>
        <p:spPr bwMode="auto">
          <a:xfrm>
            <a:off x="3276600" y="1752600"/>
            <a:ext cx="1136650" cy="366713"/>
          </a:xfrm>
          <a:prstGeom prst="rect">
            <a:avLst/>
          </a:prstGeom>
          <a:noFill/>
          <a:ln w="9525">
            <a:noFill/>
            <a:miter lim="800000"/>
            <a:headEnd/>
            <a:tailEnd/>
          </a:ln>
        </p:spPr>
        <p:txBody>
          <a:bodyPr wrap="none">
            <a:spAutoFit/>
          </a:bodyPr>
          <a:lstStyle/>
          <a:p>
            <a:r>
              <a:rPr lang="en-US" altLang="zh-CN">
                <a:cs typeface="Arial" charset="0"/>
              </a:rPr>
              <a:t>interrupts</a:t>
            </a:r>
          </a:p>
        </p:txBody>
      </p:sp>
      <p:sp>
        <p:nvSpPr>
          <p:cNvPr id="17435" name="Text Box 30"/>
          <p:cNvSpPr txBox="1">
            <a:spLocks noChangeArrowheads="1"/>
          </p:cNvSpPr>
          <p:nvPr/>
        </p:nvSpPr>
        <p:spPr bwMode="auto">
          <a:xfrm>
            <a:off x="6842125" y="1789113"/>
            <a:ext cx="1212850" cy="366712"/>
          </a:xfrm>
          <a:prstGeom prst="rect">
            <a:avLst/>
          </a:prstGeom>
          <a:noFill/>
          <a:ln w="9525">
            <a:noFill/>
            <a:miter lim="800000"/>
            <a:headEnd/>
            <a:tailEnd/>
          </a:ln>
        </p:spPr>
        <p:txBody>
          <a:bodyPr wrap="none">
            <a:spAutoFit/>
          </a:bodyPr>
          <a:lstStyle/>
          <a:p>
            <a:r>
              <a:rPr lang="en-US" altLang="zh-CN">
                <a:cs typeface="Arial" charset="0"/>
              </a:rPr>
              <a:t>Figure 6.1</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 Hill, Lipasti</a:t>
            </a:r>
          </a:p>
        </p:txBody>
      </p:sp>
      <p:sp>
        <p:nvSpPr>
          <p:cNvPr id="55298"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lvl="1"/>
            <a:fld id="{9A4A1B0A-58B3-4DE6-9528-4A1156C9B6BF}" type="slidenum">
              <a:rPr lang="en-US" altLang="zh-CN">
                <a:latin typeface="Calibri" pitchFamily="34" charset="0"/>
              </a:rPr>
              <a:pPr lvl="1"/>
              <a:t>40</a:t>
            </a:fld>
            <a:endParaRPr lang="en-US" altLang="zh-CN">
              <a:latin typeface="Times New Roman" pitchFamily="18" charset="0"/>
            </a:endParaRPr>
          </a:p>
        </p:txBody>
      </p:sp>
      <p:sp>
        <p:nvSpPr>
          <p:cNvPr id="55299" name="Rectangle 2"/>
          <p:cNvSpPr>
            <a:spLocks noGrp="1" noChangeArrowheads="1"/>
          </p:cNvSpPr>
          <p:nvPr>
            <p:ph type="title"/>
          </p:nvPr>
        </p:nvSpPr>
        <p:spPr/>
        <p:txBody>
          <a:bodyPr/>
          <a:lstStyle/>
          <a:p>
            <a:pPr eaLnBrk="1" hangingPunct="1"/>
            <a:r>
              <a:rPr lang="en-US" altLang="zh-CN" smtClean="0"/>
              <a:t>Interfacing</a:t>
            </a:r>
          </a:p>
        </p:txBody>
      </p:sp>
      <p:sp>
        <p:nvSpPr>
          <p:cNvPr id="55300" name="Rectangle 3"/>
          <p:cNvSpPr>
            <a:spLocks noGrp="1" noChangeArrowheads="1"/>
          </p:cNvSpPr>
          <p:nvPr>
            <p:ph type="body" idx="1"/>
          </p:nvPr>
        </p:nvSpPr>
        <p:spPr/>
        <p:txBody>
          <a:bodyPr/>
          <a:lstStyle/>
          <a:p>
            <a:pPr eaLnBrk="1" hangingPunct="1"/>
            <a:r>
              <a:rPr lang="en-US" altLang="zh-CN" smtClean="0"/>
              <a:t>Transfer data</a:t>
            </a:r>
          </a:p>
          <a:p>
            <a:pPr lvl="1" eaLnBrk="1" hangingPunct="1"/>
            <a:r>
              <a:rPr lang="en-US" altLang="zh-CN" smtClean="0"/>
              <a:t>Polling and interrupts – by CPU</a:t>
            </a:r>
          </a:p>
          <a:p>
            <a:pPr lvl="1" eaLnBrk="1" hangingPunct="1"/>
            <a:r>
              <a:rPr lang="en-US" altLang="zh-CN" smtClean="0"/>
              <a:t>OS transfers data</a:t>
            </a:r>
          </a:p>
          <a:p>
            <a:pPr eaLnBrk="1" hangingPunct="1"/>
            <a:r>
              <a:rPr lang="en-US" altLang="zh-CN" smtClean="0"/>
              <a:t>Too many interrupts?</a:t>
            </a:r>
          </a:p>
          <a:p>
            <a:pPr lvl="1" eaLnBrk="1" hangingPunct="1"/>
            <a:r>
              <a:rPr lang="en-US" altLang="zh-CN" smtClean="0"/>
              <a:t>Use DMA so interrupt only when done</a:t>
            </a:r>
          </a:p>
          <a:p>
            <a:pPr lvl="1" eaLnBrk="1" hangingPunct="1"/>
            <a:r>
              <a:rPr lang="en-US" altLang="zh-CN" smtClean="0"/>
              <a:t>Use I/O channel – extra smart DMA engine</a:t>
            </a:r>
          </a:p>
          <a:p>
            <a:pPr lvl="2" eaLnBrk="1" hangingPunct="1"/>
            <a:r>
              <a:rPr lang="en-US" altLang="zh-CN" smtClean="0"/>
              <a:t>Offload I/O functions from CPU</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Footer Placeholder 4"/>
          <p:cNvSpPr>
            <a:spLocks noGrp="1"/>
          </p:cNvSpPr>
          <p:nvPr>
            <p:ph type="ftr" sz="quarter" idx="11"/>
          </p:nvPr>
        </p:nvSpPr>
        <p:spPr/>
        <p:txBody>
          <a:bodyPr/>
          <a:lstStyle/>
          <a:p>
            <a:pPr>
              <a:defRPr/>
            </a:pPr>
            <a:r>
              <a:rPr lang="en-US"/>
              <a:t>© Hill, Lipasti</a:t>
            </a:r>
          </a:p>
        </p:txBody>
      </p:sp>
      <p:sp>
        <p:nvSpPr>
          <p:cNvPr id="56322"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lvl="1"/>
            <a:fld id="{742B66E1-538F-48BA-B388-9EFB0CB6B180}" type="slidenum">
              <a:rPr lang="en-US" altLang="zh-CN">
                <a:latin typeface="Calibri" pitchFamily="34" charset="0"/>
              </a:rPr>
              <a:pPr lvl="1"/>
              <a:t>41</a:t>
            </a:fld>
            <a:endParaRPr lang="en-US" altLang="zh-CN">
              <a:latin typeface="Times New Roman" pitchFamily="18" charset="0"/>
            </a:endParaRPr>
          </a:p>
        </p:txBody>
      </p:sp>
      <p:sp>
        <p:nvSpPr>
          <p:cNvPr id="56323" name="Rectangle 2"/>
          <p:cNvSpPr>
            <a:spLocks noGrp="1" noChangeArrowheads="1"/>
          </p:cNvSpPr>
          <p:nvPr>
            <p:ph type="title"/>
          </p:nvPr>
        </p:nvSpPr>
        <p:spPr/>
        <p:txBody>
          <a:bodyPr/>
          <a:lstStyle/>
          <a:p>
            <a:pPr eaLnBrk="1" hangingPunct="1"/>
            <a:r>
              <a:rPr lang="en-US" altLang="zh-CN" smtClean="0"/>
              <a:t>Input/Output</a:t>
            </a:r>
          </a:p>
        </p:txBody>
      </p:sp>
      <p:grpSp>
        <p:nvGrpSpPr>
          <p:cNvPr id="56324" name="Group 4"/>
          <p:cNvGrpSpPr>
            <a:grpSpLocks/>
          </p:cNvGrpSpPr>
          <p:nvPr/>
        </p:nvGrpSpPr>
        <p:grpSpPr bwMode="auto">
          <a:xfrm>
            <a:off x="1066800" y="1905000"/>
            <a:ext cx="2743200" cy="3962400"/>
            <a:chOff x="1008" y="1152"/>
            <a:chExt cx="1728" cy="2496"/>
          </a:xfrm>
        </p:grpSpPr>
        <p:sp>
          <p:nvSpPr>
            <p:cNvPr id="56340" name="Line 5"/>
            <p:cNvSpPr>
              <a:spLocks noChangeShapeType="1"/>
            </p:cNvSpPr>
            <p:nvPr/>
          </p:nvSpPr>
          <p:spPr bwMode="auto">
            <a:xfrm>
              <a:off x="1344" y="2256"/>
              <a:ext cx="1104" cy="0"/>
            </a:xfrm>
            <a:prstGeom prst="line">
              <a:avLst/>
            </a:prstGeom>
            <a:noFill/>
            <a:ln w="9525">
              <a:solidFill>
                <a:schemeClr val="tx1"/>
              </a:solidFill>
              <a:miter lim="800000"/>
              <a:headEnd/>
              <a:tailEnd/>
            </a:ln>
          </p:spPr>
          <p:txBody>
            <a:bodyPr wrap="none"/>
            <a:lstStyle/>
            <a:p>
              <a:endParaRPr lang="zh-CN" altLang="en-US"/>
            </a:p>
          </p:txBody>
        </p:sp>
        <p:grpSp>
          <p:nvGrpSpPr>
            <p:cNvPr id="56341" name="Group 6"/>
            <p:cNvGrpSpPr>
              <a:grpSpLocks/>
            </p:cNvGrpSpPr>
            <p:nvPr/>
          </p:nvGrpSpPr>
          <p:grpSpPr bwMode="auto">
            <a:xfrm>
              <a:off x="1008" y="1152"/>
              <a:ext cx="672" cy="864"/>
              <a:chOff x="1008" y="1152"/>
              <a:chExt cx="672" cy="864"/>
            </a:xfrm>
          </p:grpSpPr>
          <p:sp>
            <p:nvSpPr>
              <p:cNvPr id="56350" name="Line 7"/>
              <p:cNvSpPr>
                <a:spLocks noChangeShapeType="1"/>
              </p:cNvSpPr>
              <p:nvPr/>
            </p:nvSpPr>
            <p:spPr bwMode="auto">
              <a:xfrm>
                <a:off x="1344" y="1584"/>
                <a:ext cx="0" cy="144"/>
              </a:xfrm>
              <a:prstGeom prst="line">
                <a:avLst/>
              </a:prstGeom>
              <a:noFill/>
              <a:ln w="9525">
                <a:solidFill>
                  <a:schemeClr val="tx1"/>
                </a:solidFill>
                <a:miter lim="800000"/>
                <a:headEnd/>
                <a:tailEnd/>
              </a:ln>
            </p:spPr>
            <p:txBody>
              <a:bodyPr wrap="none"/>
              <a:lstStyle/>
              <a:p>
                <a:endParaRPr lang="zh-CN" altLang="en-US"/>
              </a:p>
            </p:txBody>
          </p:sp>
          <p:sp>
            <p:nvSpPr>
              <p:cNvPr id="56351" name="Oval 8"/>
              <p:cNvSpPr>
                <a:spLocks noChangeArrowheads="1"/>
              </p:cNvSpPr>
              <p:nvPr/>
            </p:nvSpPr>
            <p:spPr bwMode="auto">
              <a:xfrm>
                <a:off x="1056" y="1152"/>
                <a:ext cx="576" cy="432"/>
              </a:xfrm>
              <a:prstGeom prst="ellipse">
                <a:avLst/>
              </a:prstGeom>
              <a:solidFill>
                <a:schemeClr val="accent1"/>
              </a:solidFill>
              <a:ln w="9525">
                <a:solidFill>
                  <a:schemeClr val="tx1"/>
                </a:solidFill>
                <a:miter lim="800000"/>
                <a:headEnd/>
                <a:tailEnd/>
              </a:ln>
            </p:spPr>
            <p:txBody>
              <a:bodyPr wrap="none" anchor="ctr"/>
              <a:lstStyle/>
              <a:p>
                <a:pPr algn="ctr"/>
                <a:r>
                  <a:rPr lang="en-US" altLang="zh-CN" sz="2400">
                    <a:latin typeface="Tahoma" pitchFamily="34" charset="0"/>
                  </a:rPr>
                  <a:t>Proc</a:t>
                </a:r>
              </a:p>
            </p:txBody>
          </p:sp>
          <p:sp>
            <p:nvSpPr>
              <p:cNvPr id="56352" name="Rectangle 9"/>
              <p:cNvSpPr>
                <a:spLocks noChangeArrowheads="1"/>
              </p:cNvSpPr>
              <p:nvPr/>
            </p:nvSpPr>
            <p:spPr bwMode="auto">
              <a:xfrm>
                <a:off x="1008" y="1728"/>
                <a:ext cx="672" cy="288"/>
              </a:xfrm>
              <a:prstGeom prst="rect">
                <a:avLst/>
              </a:prstGeom>
              <a:solidFill>
                <a:schemeClr val="accent1"/>
              </a:solidFill>
              <a:ln w="9525">
                <a:solidFill>
                  <a:schemeClr val="tx1"/>
                </a:solidFill>
                <a:miter lim="800000"/>
                <a:headEnd/>
                <a:tailEnd/>
              </a:ln>
            </p:spPr>
            <p:txBody>
              <a:bodyPr wrap="none" anchor="ctr"/>
              <a:lstStyle/>
              <a:p>
                <a:pPr algn="ctr"/>
                <a:r>
                  <a:rPr lang="en-US" altLang="zh-CN" sz="2400">
                    <a:latin typeface="Tahoma" pitchFamily="34" charset="0"/>
                  </a:rPr>
                  <a:t>Cache</a:t>
                </a:r>
              </a:p>
            </p:txBody>
          </p:sp>
        </p:grpSp>
        <p:grpSp>
          <p:nvGrpSpPr>
            <p:cNvPr id="56342" name="Group 10"/>
            <p:cNvGrpSpPr>
              <a:grpSpLocks/>
            </p:cNvGrpSpPr>
            <p:nvPr/>
          </p:nvGrpSpPr>
          <p:grpSpPr bwMode="auto">
            <a:xfrm>
              <a:off x="2064" y="1152"/>
              <a:ext cx="672" cy="864"/>
              <a:chOff x="1008" y="1152"/>
              <a:chExt cx="672" cy="864"/>
            </a:xfrm>
          </p:grpSpPr>
          <p:sp>
            <p:nvSpPr>
              <p:cNvPr id="56347" name="Line 11"/>
              <p:cNvSpPr>
                <a:spLocks noChangeShapeType="1"/>
              </p:cNvSpPr>
              <p:nvPr/>
            </p:nvSpPr>
            <p:spPr bwMode="auto">
              <a:xfrm>
                <a:off x="1344" y="1584"/>
                <a:ext cx="0" cy="144"/>
              </a:xfrm>
              <a:prstGeom prst="line">
                <a:avLst/>
              </a:prstGeom>
              <a:noFill/>
              <a:ln w="9525">
                <a:solidFill>
                  <a:schemeClr val="tx1"/>
                </a:solidFill>
                <a:miter lim="800000"/>
                <a:headEnd/>
                <a:tailEnd/>
              </a:ln>
            </p:spPr>
            <p:txBody>
              <a:bodyPr wrap="none"/>
              <a:lstStyle/>
              <a:p>
                <a:endParaRPr lang="zh-CN" altLang="en-US"/>
              </a:p>
            </p:txBody>
          </p:sp>
          <p:sp>
            <p:nvSpPr>
              <p:cNvPr id="56348" name="Oval 12"/>
              <p:cNvSpPr>
                <a:spLocks noChangeArrowheads="1"/>
              </p:cNvSpPr>
              <p:nvPr/>
            </p:nvSpPr>
            <p:spPr bwMode="auto">
              <a:xfrm>
                <a:off x="1056" y="1152"/>
                <a:ext cx="576" cy="432"/>
              </a:xfrm>
              <a:prstGeom prst="ellipse">
                <a:avLst/>
              </a:prstGeom>
              <a:solidFill>
                <a:schemeClr val="accent1"/>
              </a:solidFill>
              <a:ln w="9525">
                <a:solidFill>
                  <a:schemeClr val="tx1"/>
                </a:solidFill>
                <a:miter lim="800000"/>
                <a:headEnd/>
                <a:tailEnd/>
              </a:ln>
            </p:spPr>
            <p:txBody>
              <a:bodyPr wrap="none" anchor="ctr"/>
              <a:lstStyle/>
              <a:p>
                <a:pPr algn="ctr"/>
                <a:r>
                  <a:rPr lang="en-US" altLang="zh-CN" sz="2400">
                    <a:latin typeface="Tahoma" pitchFamily="34" charset="0"/>
                  </a:rPr>
                  <a:t>Proc</a:t>
                </a:r>
              </a:p>
            </p:txBody>
          </p:sp>
          <p:sp>
            <p:nvSpPr>
              <p:cNvPr id="56349" name="Rectangle 13"/>
              <p:cNvSpPr>
                <a:spLocks noChangeArrowheads="1"/>
              </p:cNvSpPr>
              <p:nvPr/>
            </p:nvSpPr>
            <p:spPr bwMode="auto">
              <a:xfrm>
                <a:off x="1008" y="1728"/>
                <a:ext cx="672" cy="288"/>
              </a:xfrm>
              <a:prstGeom prst="rect">
                <a:avLst/>
              </a:prstGeom>
              <a:solidFill>
                <a:schemeClr val="accent1"/>
              </a:solidFill>
              <a:ln w="9525">
                <a:solidFill>
                  <a:schemeClr val="tx1"/>
                </a:solidFill>
                <a:miter lim="800000"/>
                <a:headEnd/>
                <a:tailEnd/>
              </a:ln>
            </p:spPr>
            <p:txBody>
              <a:bodyPr wrap="none" anchor="ctr"/>
              <a:lstStyle/>
              <a:p>
                <a:pPr algn="ctr"/>
                <a:r>
                  <a:rPr lang="en-US" altLang="zh-CN" sz="2400">
                    <a:latin typeface="Tahoma" pitchFamily="34" charset="0"/>
                  </a:rPr>
                  <a:t>Cache</a:t>
                </a:r>
              </a:p>
            </p:txBody>
          </p:sp>
        </p:grpSp>
        <p:sp>
          <p:nvSpPr>
            <p:cNvPr id="56343" name="Line 14"/>
            <p:cNvSpPr>
              <a:spLocks noChangeShapeType="1"/>
            </p:cNvSpPr>
            <p:nvPr/>
          </p:nvSpPr>
          <p:spPr bwMode="auto">
            <a:xfrm flipV="1">
              <a:off x="1344" y="2016"/>
              <a:ext cx="0" cy="240"/>
            </a:xfrm>
            <a:prstGeom prst="line">
              <a:avLst/>
            </a:prstGeom>
            <a:noFill/>
            <a:ln w="9525">
              <a:solidFill>
                <a:schemeClr val="tx1"/>
              </a:solidFill>
              <a:miter lim="800000"/>
              <a:headEnd/>
              <a:tailEnd/>
            </a:ln>
          </p:spPr>
          <p:txBody>
            <a:bodyPr wrap="none"/>
            <a:lstStyle/>
            <a:p>
              <a:endParaRPr lang="zh-CN" altLang="en-US"/>
            </a:p>
          </p:txBody>
        </p:sp>
        <p:sp>
          <p:nvSpPr>
            <p:cNvPr id="56344" name="Line 15"/>
            <p:cNvSpPr>
              <a:spLocks noChangeShapeType="1"/>
            </p:cNvSpPr>
            <p:nvPr/>
          </p:nvSpPr>
          <p:spPr bwMode="auto">
            <a:xfrm flipV="1">
              <a:off x="2448" y="2016"/>
              <a:ext cx="0" cy="240"/>
            </a:xfrm>
            <a:prstGeom prst="line">
              <a:avLst/>
            </a:prstGeom>
            <a:noFill/>
            <a:ln w="9525">
              <a:solidFill>
                <a:schemeClr val="tx1"/>
              </a:solidFill>
              <a:miter lim="800000"/>
              <a:headEnd/>
              <a:tailEnd/>
            </a:ln>
          </p:spPr>
          <p:txBody>
            <a:bodyPr wrap="none"/>
            <a:lstStyle/>
            <a:p>
              <a:endParaRPr lang="zh-CN" altLang="en-US"/>
            </a:p>
          </p:txBody>
        </p:sp>
        <p:sp>
          <p:nvSpPr>
            <p:cNvPr id="56345" name="Rectangle 16"/>
            <p:cNvSpPr>
              <a:spLocks noChangeArrowheads="1"/>
            </p:cNvSpPr>
            <p:nvPr/>
          </p:nvSpPr>
          <p:spPr bwMode="auto">
            <a:xfrm>
              <a:off x="1152" y="2544"/>
              <a:ext cx="1536" cy="1104"/>
            </a:xfrm>
            <a:prstGeom prst="rect">
              <a:avLst/>
            </a:prstGeom>
            <a:solidFill>
              <a:schemeClr val="accent1"/>
            </a:solidFill>
            <a:ln w="9525">
              <a:solidFill>
                <a:schemeClr val="tx1"/>
              </a:solidFill>
              <a:miter lim="800000"/>
              <a:headEnd/>
              <a:tailEnd/>
            </a:ln>
          </p:spPr>
          <p:txBody>
            <a:bodyPr wrap="none" anchor="ctr"/>
            <a:lstStyle/>
            <a:p>
              <a:pPr algn="ctr"/>
              <a:r>
                <a:rPr lang="en-US" altLang="zh-CN" sz="2400">
                  <a:latin typeface="Tahoma" pitchFamily="34" charset="0"/>
                </a:rPr>
                <a:t>Memory</a:t>
              </a:r>
            </a:p>
          </p:txBody>
        </p:sp>
        <p:sp>
          <p:nvSpPr>
            <p:cNvPr id="56346" name="Line 17"/>
            <p:cNvSpPr>
              <a:spLocks noChangeShapeType="1"/>
            </p:cNvSpPr>
            <p:nvPr/>
          </p:nvSpPr>
          <p:spPr bwMode="auto">
            <a:xfrm flipV="1">
              <a:off x="1920" y="2256"/>
              <a:ext cx="0" cy="288"/>
            </a:xfrm>
            <a:prstGeom prst="line">
              <a:avLst/>
            </a:prstGeom>
            <a:noFill/>
            <a:ln w="9525">
              <a:solidFill>
                <a:schemeClr val="tx1"/>
              </a:solidFill>
              <a:miter lim="800000"/>
              <a:headEnd/>
              <a:tailEnd/>
            </a:ln>
          </p:spPr>
          <p:txBody>
            <a:bodyPr wrap="none"/>
            <a:lstStyle/>
            <a:p>
              <a:endParaRPr lang="zh-CN" altLang="en-US"/>
            </a:p>
          </p:txBody>
        </p:sp>
      </p:grpSp>
      <p:grpSp>
        <p:nvGrpSpPr>
          <p:cNvPr id="407570" name="Group 18"/>
          <p:cNvGrpSpPr>
            <a:grpSpLocks/>
          </p:cNvGrpSpPr>
          <p:nvPr/>
        </p:nvGrpSpPr>
        <p:grpSpPr bwMode="auto">
          <a:xfrm>
            <a:off x="3352800" y="1676400"/>
            <a:ext cx="4876800" cy="4191000"/>
            <a:chOff x="2448" y="1008"/>
            <a:chExt cx="3072" cy="2640"/>
          </a:xfrm>
        </p:grpSpPr>
        <p:sp>
          <p:nvSpPr>
            <p:cNvPr id="56328" name="Line 19"/>
            <p:cNvSpPr>
              <a:spLocks noChangeShapeType="1"/>
            </p:cNvSpPr>
            <p:nvPr/>
          </p:nvSpPr>
          <p:spPr bwMode="auto">
            <a:xfrm>
              <a:off x="2448" y="2256"/>
              <a:ext cx="432" cy="0"/>
            </a:xfrm>
            <a:prstGeom prst="line">
              <a:avLst/>
            </a:prstGeom>
            <a:noFill/>
            <a:ln w="9525">
              <a:solidFill>
                <a:schemeClr val="tx1"/>
              </a:solidFill>
              <a:miter lim="800000"/>
              <a:headEnd/>
              <a:tailEnd/>
            </a:ln>
          </p:spPr>
          <p:txBody>
            <a:bodyPr wrap="none"/>
            <a:lstStyle/>
            <a:p>
              <a:endParaRPr lang="zh-CN" altLang="en-US"/>
            </a:p>
          </p:txBody>
        </p:sp>
        <p:sp>
          <p:nvSpPr>
            <p:cNvPr id="56329" name="AutoShape 20"/>
            <p:cNvSpPr>
              <a:spLocks noChangeArrowheads="1"/>
            </p:cNvSpPr>
            <p:nvPr/>
          </p:nvSpPr>
          <p:spPr bwMode="auto">
            <a:xfrm>
              <a:off x="4992" y="3072"/>
              <a:ext cx="528" cy="576"/>
            </a:xfrm>
            <a:prstGeom prst="flowChartMagneticDisk">
              <a:avLst/>
            </a:prstGeom>
            <a:solidFill>
              <a:schemeClr val="accent1"/>
            </a:solidFill>
            <a:ln w="9525">
              <a:solidFill>
                <a:schemeClr val="tx1"/>
              </a:solidFill>
              <a:miter lim="800000"/>
              <a:headEnd/>
              <a:tailEnd/>
            </a:ln>
          </p:spPr>
          <p:txBody>
            <a:bodyPr wrap="none" anchor="ctr"/>
            <a:lstStyle/>
            <a:p>
              <a:endParaRPr lang="en-US" altLang="zh-CN">
                <a:latin typeface="Calibri" pitchFamily="34" charset="0"/>
              </a:endParaRPr>
            </a:p>
          </p:txBody>
        </p:sp>
        <p:sp>
          <p:nvSpPr>
            <p:cNvPr id="56330" name="monitor"/>
            <p:cNvSpPr>
              <a:spLocks noEditPoints="1" noChangeArrowheads="1"/>
            </p:cNvSpPr>
            <p:nvPr/>
          </p:nvSpPr>
          <p:spPr bwMode="auto">
            <a:xfrm>
              <a:off x="4320" y="1008"/>
              <a:ext cx="1140" cy="1140"/>
            </a:xfrm>
            <a:custGeom>
              <a:avLst/>
              <a:gdLst>
                <a:gd name="T0" fmla="*/ 19 w 21600"/>
                <a:gd name="T1" fmla="*/ 60 h 21600"/>
                <a:gd name="T2" fmla="*/ 9 w 21600"/>
                <a:gd name="T3" fmla="*/ 55 h 21600"/>
                <a:gd name="T4" fmla="*/ 0 w 21600"/>
                <a:gd name="T5" fmla="*/ 42 h 21600"/>
                <a:gd name="T6" fmla="*/ 0 w 21600"/>
                <a:gd name="T7" fmla="*/ 29 h 21600"/>
                <a:gd name="T8" fmla="*/ 0 w 21600"/>
                <a:gd name="T9" fmla="*/ 11 h 21600"/>
                <a:gd name="T10" fmla="*/ 22 w 21600"/>
                <a:gd name="T11" fmla="*/ 3 h 21600"/>
                <a:gd name="T12" fmla="*/ 50 w 21600"/>
                <a:gd name="T13" fmla="*/ 0 h 21600"/>
                <a:gd name="T14" fmla="*/ 60 w 21600"/>
                <a:gd name="T15" fmla="*/ 5 h 21600"/>
                <a:gd name="T16" fmla="*/ 60 w 21600"/>
                <a:gd name="T17" fmla="*/ 29 h 21600"/>
                <a:gd name="T18" fmla="*/ 60 w 21600"/>
                <a:gd name="T19" fmla="*/ 46 h 21600"/>
                <a:gd name="T20" fmla="*/ 30 w 21600"/>
                <a:gd name="T21" fmla="*/ 57 h 216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1213 w 21600"/>
                <a:gd name="T34" fmla="*/ 22547 h 21600"/>
                <a:gd name="T35" fmla="*/ 20709 w 21600"/>
                <a:gd name="T36" fmla="*/ 28383 h 2160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1600" h="21600" extrusionOk="0">
                  <a:moveTo>
                    <a:pt x="6837" y="21600"/>
                  </a:moveTo>
                  <a:lnTo>
                    <a:pt x="3108" y="19849"/>
                  </a:lnTo>
                  <a:lnTo>
                    <a:pt x="3108" y="17659"/>
                  </a:lnTo>
                  <a:lnTo>
                    <a:pt x="0" y="15178"/>
                  </a:lnTo>
                  <a:lnTo>
                    <a:pt x="0" y="10508"/>
                  </a:lnTo>
                  <a:lnTo>
                    <a:pt x="0" y="3941"/>
                  </a:lnTo>
                  <a:lnTo>
                    <a:pt x="8081" y="1168"/>
                  </a:lnTo>
                  <a:lnTo>
                    <a:pt x="10722" y="1605"/>
                  </a:lnTo>
                  <a:lnTo>
                    <a:pt x="12587" y="1751"/>
                  </a:lnTo>
                  <a:lnTo>
                    <a:pt x="17871" y="0"/>
                  </a:lnTo>
                  <a:lnTo>
                    <a:pt x="21600" y="1751"/>
                  </a:lnTo>
                  <a:lnTo>
                    <a:pt x="21600" y="10508"/>
                  </a:lnTo>
                  <a:lnTo>
                    <a:pt x="21600" y="16346"/>
                  </a:lnTo>
                  <a:lnTo>
                    <a:pt x="10722" y="20286"/>
                  </a:lnTo>
                  <a:lnTo>
                    <a:pt x="6837" y="21600"/>
                  </a:lnTo>
                  <a:close/>
                </a:path>
                <a:path w="21600" h="21600" extrusionOk="0">
                  <a:moveTo>
                    <a:pt x="3108" y="5254"/>
                  </a:moveTo>
                  <a:lnTo>
                    <a:pt x="2642" y="4962"/>
                  </a:lnTo>
                  <a:lnTo>
                    <a:pt x="777" y="4232"/>
                  </a:lnTo>
                  <a:lnTo>
                    <a:pt x="155" y="3941"/>
                  </a:lnTo>
                  <a:moveTo>
                    <a:pt x="6837" y="7005"/>
                  </a:moveTo>
                  <a:lnTo>
                    <a:pt x="6216" y="6714"/>
                  </a:lnTo>
                  <a:lnTo>
                    <a:pt x="3885" y="5546"/>
                  </a:lnTo>
                  <a:lnTo>
                    <a:pt x="3108" y="5254"/>
                  </a:lnTo>
                  <a:moveTo>
                    <a:pt x="19735" y="14595"/>
                  </a:moveTo>
                  <a:lnTo>
                    <a:pt x="19735" y="4816"/>
                  </a:lnTo>
                  <a:lnTo>
                    <a:pt x="9790" y="8319"/>
                  </a:lnTo>
                  <a:lnTo>
                    <a:pt x="9790" y="18243"/>
                  </a:lnTo>
                  <a:lnTo>
                    <a:pt x="19735" y="14595"/>
                  </a:lnTo>
                  <a:moveTo>
                    <a:pt x="3108" y="17659"/>
                  </a:moveTo>
                  <a:lnTo>
                    <a:pt x="3108" y="5254"/>
                  </a:lnTo>
                  <a:lnTo>
                    <a:pt x="12742" y="1751"/>
                  </a:lnTo>
                  <a:moveTo>
                    <a:pt x="21600" y="1751"/>
                  </a:moveTo>
                  <a:lnTo>
                    <a:pt x="6837" y="7005"/>
                  </a:lnTo>
                  <a:lnTo>
                    <a:pt x="6837" y="21600"/>
                  </a:lnTo>
                </a:path>
              </a:pathLst>
            </a:custGeom>
            <a:solidFill>
              <a:schemeClr val="tx1"/>
            </a:solidFill>
            <a:ln w="9525">
              <a:solidFill>
                <a:schemeClr val="bg1"/>
              </a:solidFill>
              <a:miter lim="800000"/>
              <a:headEnd/>
              <a:tailEnd/>
            </a:ln>
          </p:spPr>
          <p:txBody>
            <a:bodyPr/>
            <a:lstStyle/>
            <a:p>
              <a:endParaRPr lang="zh-CN" altLang="en-US"/>
            </a:p>
          </p:txBody>
        </p:sp>
        <p:sp>
          <p:nvSpPr>
            <p:cNvPr id="56331" name="Rectangle 22"/>
            <p:cNvSpPr>
              <a:spLocks noChangeArrowheads="1"/>
            </p:cNvSpPr>
            <p:nvPr/>
          </p:nvSpPr>
          <p:spPr bwMode="auto">
            <a:xfrm>
              <a:off x="2880" y="2064"/>
              <a:ext cx="816" cy="384"/>
            </a:xfrm>
            <a:prstGeom prst="rect">
              <a:avLst/>
            </a:prstGeom>
            <a:solidFill>
              <a:schemeClr val="accent1"/>
            </a:solidFill>
            <a:ln w="9525">
              <a:solidFill>
                <a:schemeClr val="tx1"/>
              </a:solidFill>
              <a:miter lim="800000"/>
              <a:headEnd/>
              <a:tailEnd/>
            </a:ln>
          </p:spPr>
          <p:txBody>
            <a:bodyPr wrap="none" anchor="ctr"/>
            <a:lstStyle/>
            <a:p>
              <a:pPr algn="ctr"/>
              <a:r>
                <a:rPr lang="en-US" altLang="zh-CN">
                  <a:latin typeface="Tahoma" pitchFamily="34" charset="0"/>
                </a:rPr>
                <a:t>PCI Bridge</a:t>
              </a:r>
            </a:p>
          </p:txBody>
        </p:sp>
        <p:sp>
          <p:nvSpPr>
            <p:cNvPr id="56332" name="Line 23"/>
            <p:cNvSpPr>
              <a:spLocks noChangeShapeType="1"/>
            </p:cNvSpPr>
            <p:nvPr/>
          </p:nvSpPr>
          <p:spPr bwMode="auto">
            <a:xfrm>
              <a:off x="3264" y="2448"/>
              <a:ext cx="0" cy="1200"/>
            </a:xfrm>
            <a:prstGeom prst="line">
              <a:avLst/>
            </a:prstGeom>
            <a:noFill/>
            <a:ln w="9525">
              <a:solidFill>
                <a:schemeClr val="tx1"/>
              </a:solidFill>
              <a:miter lim="800000"/>
              <a:headEnd/>
              <a:tailEnd/>
            </a:ln>
          </p:spPr>
          <p:txBody>
            <a:bodyPr wrap="none"/>
            <a:lstStyle/>
            <a:p>
              <a:endParaRPr lang="zh-CN" altLang="en-US"/>
            </a:p>
          </p:txBody>
        </p:sp>
        <p:sp>
          <p:nvSpPr>
            <p:cNvPr id="56333" name="Line 24"/>
            <p:cNvSpPr>
              <a:spLocks noChangeShapeType="1"/>
            </p:cNvSpPr>
            <p:nvPr/>
          </p:nvSpPr>
          <p:spPr bwMode="auto">
            <a:xfrm>
              <a:off x="3264" y="2688"/>
              <a:ext cx="672" cy="0"/>
            </a:xfrm>
            <a:prstGeom prst="line">
              <a:avLst/>
            </a:prstGeom>
            <a:noFill/>
            <a:ln w="9525">
              <a:solidFill>
                <a:schemeClr val="tx1"/>
              </a:solidFill>
              <a:miter lim="800000"/>
              <a:headEnd/>
              <a:tailEnd/>
            </a:ln>
          </p:spPr>
          <p:txBody>
            <a:bodyPr wrap="none"/>
            <a:lstStyle/>
            <a:p>
              <a:endParaRPr lang="zh-CN" altLang="en-US"/>
            </a:p>
          </p:txBody>
        </p:sp>
        <p:sp>
          <p:nvSpPr>
            <p:cNvPr id="56334" name="Rectangle 25"/>
            <p:cNvSpPr>
              <a:spLocks noChangeArrowheads="1"/>
            </p:cNvSpPr>
            <p:nvPr/>
          </p:nvSpPr>
          <p:spPr bwMode="auto">
            <a:xfrm>
              <a:off x="3936" y="2448"/>
              <a:ext cx="672" cy="528"/>
            </a:xfrm>
            <a:prstGeom prst="rect">
              <a:avLst/>
            </a:prstGeom>
            <a:solidFill>
              <a:schemeClr val="accent1"/>
            </a:solidFill>
            <a:ln w="9525">
              <a:solidFill>
                <a:schemeClr val="tx1"/>
              </a:solidFill>
              <a:miter lim="800000"/>
              <a:headEnd/>
              <a:tailEnd/>
            </a:ln>
          </p:spPr>
          <p:txBody>
            <a:bodyPr wrap="none" anchor="ctr"/>
            <a:lstStyle/>
            <a:p>
              <a:pPr algn="ctr"/>
              <a:r>
                <a:rPr lang="en-US" altLang="zh-CN" sz="2000">
                  <a:latin typeface="Tahoma" pitchFamily="34" charset="0"/>
                </a:rPr>
                <a:t>Graphics</a:t>
              </a:r>
            </a:p>
          </p:txBody>
        </p:sp>
        <p:sp>
          <p:nvSpPr>
            <p:cNvPr id="56335" name="Line 26"/>
            <p:cNvSpPr>
              <a:spLocks noChangeShapeType="1"/>
            </p:cNvSpPr>
            <p:nvPr/>
          </p:nvSpPr>
          <p:spPr bwMode="auto">
            <a:xfrm flipV="1">
              <a:off x="4224" y="1536"/>
              <a:ext cx="0" cy="912"/>
            </a:xfrm>
            <a:prstGeom prst="line">
              <a:avLst/>
            </a:prstGeom>
            <a:noFill/>
            <a:ln w="9525">
              <a:solidFill>
                <a:schemeClr val="tx1"/>
              </a:solidFill>
              <a:miter lim="800000"/>
              <a:headEnd/>
              <a:tailEnd/>
            </a:ln>
          </p:spPr>
          <p:txBody>
            <a:bodyPr wrap="none"/>
            <a:lstStyle/>
            <a:p>
              <a:endParaRPr lang="zh-CN" altLang="en-US"/>
            </a:p>
          </p:txBody>
        </p:sp>
        <p:sp>
          <p:nvSpPr>
            <p:cNvPr id="56336" name="Line 27"/>
            <p:cNvSpPr>
              <a:spLocks noChangeShapeType="1"/>
            </p:cNvSpPr>
            <p:nvPr/>
          </p:nvSpPr>
          <p:spPr bwMode="auto">
            <a:xfrm>
              <a:off x="4224" y="1536"/>
              <a:ext cx="96" cy="0"/>
            </a:xfrm>
            <a:prstGeom prst="line">
              <a:avLst/>
            </a:prstGeom>
            <a:noFill/>
            <a:ln w="9525">
              <a:solidFill>
                <a:schemeClr val="tx1"/>
              </a:solidFill>
              <a:miter lim="800000"/>
              <a:headEnd/>
              <a:tailEnd/>
            </a:ln>
          </p:spPr>
          <p:txBody>
            <a:bodyPr wrap="none"/>
            <a:lstStyle/>
            <a:p>
              <a:endParaRPr lang="zh-CN" altLang="en-US"/>
            </a:p>
          </p:txBody>
        </p:sp>
        <p:sp>
          <p:nvSpPr>
            <p:cNvPr id="56337" name="Rectangle 28"/>
            <p:cNvSpPr>
              <a:spLocks noChangeArrowheads="1"/>
            </p:cNvSpPr>
            <p:nvPr/>
          </p:nvSpPr>
          <p:spPr bwMode="auto">
            <a:xfrm>
              <a:off x="3936" y="3120"/>
              <a:ext cx="672" cy="528"/>
            </a:xfrm>
            <a:prstGeom prst="rect">
              <a:avLst/>
            </a:prstGeom>
            <a:solidFill>
              <a:schemeClr val="accent1"/>
            </a:solidFill>
            <a:ln w="9525">
              <a:solidFill>
                <a:schemeClr val="tx1"/>
              </a:solidFill>
              <a:miter lim="800000"/>
              <a:headEnd/>
              <a:tailEnd/>
            </a:ln>
          </p:spPr>
          <p:txBody>
            <a:bodyPr wrap="none" anchor="ctr"/>
            <a:lstStyle/>
            <a:p>
              <a:pPr algn="ctr"/>
              <a:r>
                <a:rPr lang="en-US" altLang="zh-CN" sz="2000">
                  <a:latin typeface="Tahoma" pitchFamily="34" charset="0"/>
                </a:rPr>
                <a:t>SCSI</a:t>
              </a:r>
            </a:p>
          </p:txBody>
        </p:sp>
        <p:sp>
          <p:nvSpPr>
            <p:cNvPr id="56338" name="Line 29"/>
            <p:cNvSpPr>
              <a:spLocks noChangeShapeType="1"/>
            </p:cNvSpPr>
            <p:nvPr/>
          </p:nvSpPr>
          <p:spPr bwMode="auto">
            <a:xfrm>
              <a:off x="3264" y="3408"/>
              <a:ext cx="672" cy="0"/>
            </a:xfrm>
            <a:prstGeom prst="line">
              <a:avLst/>
            </a:prstGeom>
            <a:noFill/>
            <a:ln w="9525">
              <a:solidFill>
                <a:schemeClr val="tx1"/>
              </a:solidFill>
              <a:miter lim="800000"/>
              <a:headEnd/>
              <a:tailEnd/>
            </a:ln>
          </p:spPr>
          <p:txBody>
            <a:bodyPr wrap="none"/>
            <a:lstStyle/>
            <a:p>
              <a:endParaRPr lang="zh-CN" altLang="en-US"/>
            </a:p>
          </p:txBody>
        </p:sp>
        <p:sp>
          <p:nvSpPr>
            <p:cNvPr id="56339" name="Line 30"/>
            <p:cNvSpPr>
              <a:spLocks noChangeShapeType="1"/>
            </p:cNvSpPr>
            <p:nvPr/>
          </p:nvSpPr>
          <p:spPr bwMode="auto">
            <a:xfrm>
              <a:off x="4608" y="3360"/>
              <a:ext cx="384" cy="0"/>
            </a:xfrm>
            <a:prstGeom prst="line">
              <a:avLst/>
            </a:prstGeom>
            <a:noFill/>
            <a:ln w="9525">
              <a:solidFill>
                <a:schemeClr val="tx1"/>
              </a:solidFill>
              <a:miter lim="800000"/>
              <a:headEnd/>
              <a:tailEnd/>
            </a:ln>
          </p:spPr>
          <p:txBody>
            <a:bodyPr wrap="none"/>
            <a:lstStyle/>
            <a:p>
              <a:endParaRPr lang="zh-CN" altLang="en-US"/>
            </a:p>
          </p:txBody>
        </p:sp>
      </p:grpSp>
      <p:sp>
        <p:nvSpPr>
          <p:cNvPr id="407583" name="AutoShape 31"/>
          <p:cNvSpPr>
            <a:spLocks noChangeArrowheads="1"/>
          </p:cNvSpPr>
          <p:nvPr/>
        </p:nvSpPr>
        <p:spPr bwMode="auto">
          <a:xfrm>
            <a:off x="2590800" y="3581400"/>
            <a:ext cx="2895600" cy="533400"/>
          </a:xfrm>
          <a:prstGeom prst="curvedDownArrow">
            <a:avLst>
              <a:gd name="adj1" fmla="val 108571"/>
              <a:gd name="adj2" fmla="val 217143"/>
              <a:gd name="adj3" fmla="val 33333"/>
            </a:avLst>
          </a:prstGeom>
          <a:solidFill>
            <a:schemeClr val="hlink"/>
          </a:solidFill>
          <a:ln w="9525">
            <a:solidFill>
              <a:schemeClr val="tx1"/>
            </a:solidFill>
            <a:miter lim="800000"/>
            <a:headEnd/>
            <a:tailEnd/>
          </a:ln>
        </p:spPr>
        <p:txBody>
          <a:bodyPr wrap="none" anchor="ctr"/>
          <a:lstStyle/>
          <a:p>
            <a:pPr algn="ctr"/>
            <a:endParaRPr lang="en-US" altLang="zh-CN" sz="2400" b="1">
              <a:solidFill>
                <a:schemeClr val="hlink"/>
              </a:solidFill>
              <a:latin typeface="Tahoma" pitchFamily="34" charset="0"/>
            </a:endParaRPr>
          </a:p>
        </p:txBody>
      </p:sp>
      <p:sp>
        <p:nvSpPr>
          <p:cNvPr id="407584" name="AutoShape 32"/>
          <p:cNvSpPr>
            <a:spLocks noChangeArrowheads="1"/>
          </p:cNvSpPr>
          <p:nvPr/>
        </p:nvSpPr>
        <p:spPr bwMode="auto">
          <a:xfrm flipH="1">
            <a:off x="2438400" y="3886200"/>
            <a:ext cx="2895600" cy="533400"/>
          </a:xfrm>
          <a:prstGeom prst="curvedDownArrow">
            <a:avLst>
              <a:gd name="adj1" fmla="val 108571"/>
              <a:gd name="adj2" fmla="val 217143"/>
              <a:gd name="adj3" fmla="val 33333"/>
            </a:avLst>
          </a:prstGeom>
          <a:solidFill>
            <a:schemeClr val="tx2"/>
          </a:solidFill>
          <a:ln w="9525">
            <a:solidFill>
              <a:schemeClr val="tx1"/>
            </a:solidFill>
            <a:miter lim="800000"/>
            <a:headEnd/>
            <a:tailEnd/>
          </a:ln>
        </p:spPr>
        <p:txBody>
          <a:bodyPr wrap="none" anchor="ctr"/>
          <a:lstStyle/>
          <a:p>
            <a:pPr algn="ctr"/>
            <a:endParaRPr lang="en-US" altLang="zh-CN" sz="2400" b="1">
              <a:solidFill>
                <a:schemeClr val="hlink"/>
              </a:solidFill>
              <a:latin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407570"/>
                                        </p:tgtEl>
                                        <p:attrNameLst>
                                          <p:attrName>style.visibility</p:attrName>
                                        </p:attrNameLst>
                                      </p:cBhvr>
                                      <p:to>
                                        <p:strVal val="visible"/>
                                      </p:to>
                                    </p:set>
                                    <p:anim calcmode="lin" valueType="num">
                                      <p:cBhvr additive="base">
                                        <p:cTn id="7" dur="500" fill="hold"/>
                                        <p:tgtEl>
                                          <p:spTgt spid="407570"/>
                                        </p:tgtEl>
                                        <p:attrNameLst>
                                          <p:attrName>ppt_x</p:attrName>
                                        </p:attrNameLst>
                                      </p:cBhvr>
                                      <p:tavLst>
                                        <p:tav tm="0">
                                          <p:val>
                                            <p:strVal val="1+#ppt_w/2"/>
                                          </p:val>
                                        </p:tav>
                                        <p:tav tm="100000">
                                          <p:val>
                                            <p:strVal val="#ppt_x"/>
                                          </p:val>
                                        </p:tav>
                                      </p:tavLst>
                                    </p:anim>
                                    <p:anim calcmode="lin" valueType="num">
                                      <p:cBhvr additive="base">
                                        <p:cTn id="8" dur="500" fill="hold"/>
                                        <p:tgtEl>
                                          <p:spTgt spid="40757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407583"/>
                                        </p:tgtEl>
                                        <p:attrNameLst>
                                          <p:attrName>style.visibility</p:attrName>
                                        </p:attrNameLst>
                                      </p:cBhvr>
                                      <p:to>
                                        <p:strVal val="visible"/>
                                      </p:to>
                                    </p:set>
                                    <p:animEffect transition="in" filter="dissolve">
                                      <p:cBhvr>
                                        <p:cTn id="13" dur="500"/>
                                        <p:tgtEl>
                                          <p:spTgt spid="407583"/>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407584"/>
                                        </p:tgtEl>
                                        <p:attrNameLst>
                                          <p:attrName>style.visibility</p:attrName>
                                        </p:attrNameLst>
                                      </p:cBhvr>
                                      <p:to>
                                        <p:strVal val="visible"/>
                                      </p:to>
                                    </p:set>
                                    <p:animEffect transition="in" filter="dissolve">
                                      <p:cBhvr>
                                        <p:cTn id="18" dur="500"/>
                                        <p:tgtEl>
                                          <p:spTgt spid="4075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7583" grpId="0" animBg="1" autoUpdateAnimBg="0"/>
      <p:bldP spid="407584" grpId="0" animBg="1"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 Hill, Lipasti</a:t>
            </a:r>
          </a:p>
        </p:txBody>
      </p:sp>
      <p:sp>
        <p:nvSpPr>
          <p:cNvPr id="57346"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lvl="1"/>
            <a:fld id="{F3C5F704-ABAB-4924-9086-A5968EF121D6}" type="slidenum">
              <a:rPr lang="en-US" altLang="zh-CN">
                <a:latin typeface="Calibri" pitchFamily="34" charset="0"/>
              </a:rPr>
              <a:pPr lvl="1"/>
              <a:t>42</a:t>
            </a:fld>
            <a:endParaRPr lang="en-US" altLang="zh-CN">
              <a:latin typeface="Times New Roman" pitchFamily="18" charset="0"/>
            </a:endParaRPr>
          </a:p>
        </p:txBody>
      </p:sp>
      <p:sp>
        <p:nvSpPr>
          <p:cNvPr id="57347" name="Rectangle 2"/>
          <p:cNvSpPr>
            <a:spLocks noGrp="1" noChangeArrowheads="1"/>
          </p:cNvSpPr>
          <p:nvPr>
            <p:ph type="title"/>
          </p:nvPr>
        </p:nvSpPr>
        <p:spPr/>
        <p:txBody>
          <a:bodyPr/>
          <a:lstStyle/>
          <a:p>
            <a:pPr eaLnBrk="1" hangingPunct="1"/>
            <a:r>
              <a:rPr lang="en-US" altLang="zh-CN" smtClean="0"/>
              <a:t>Interfacing</a:t>
            </a:r>
          </a:p>
        </p:txBody>
      </p:sp>
      <p:sp>
        <p:nvSpPr>
          <p:cNvPr id="57348" name="Rectangle 3"/>
          <p:cNvSpPr>
            <a:spLocks noGrp="1" noChangeArrowheads="1"/>
          </p:cNvSpPr>
          <p:nvPr>
            <p:ph type="body" idx="1"/>
          </p:nvPr>
        </p:nvSpPr>
        <p:spPr/>
        <p:txBody>
          <a:bodyPr/>
          <a:lstStyle/>
          <a:p>
            <a:pPr eaLnBrk="1" hangingPunct="1"/>
            <a:r>
              <a:rPr lang="en-US" altLang="zh-CN" smtClean="0"/>
              <a:t>DMA</a:t>
            </a:r>
          </a:p>
          <a:p>
            <a:pPr lvl="1" eaLnBrk="1" hangingPunct="1"/>
            <a:r>
              <a:rPr lang="en-US" altLang="zh-CN" smtClean="0"/>
              <a:t>CPU sets up</a:t>
            </a:r>
          </a:p>
          <a:p>
            <a:pPr lvl="2" eaLnBrk="1" hangingPunct="1"/>
            <a:r>
              <a:rPr lang="en-US" altLang="zh-CN" smtClean="0"/>
              <a:t>Device ID, operation, memory address, # of bytes</a:t>
            </a:r>
          </a:p>
          <a:p>
            <a:pPr lvl="1" eaLnBrk="1" hangingPunct="1"/>
            <a:r>
              <a:rPr lang="en-US" altLang="zh-CN" smtClean="0"/>
              <a:t>DMA</a:t>
            </a:r>
          </a:p>
          <a:p>
            <a:pPr lvl="2" eaLnBrk="1" hangingPunct="1"/>
            <a:r>
              <a:rPr lang="en-US" altLang="zh-CN" smtClean="0"/>
              <a:t>Performs actual transfer (arb, buffers, etc.)</a:t>
            </a:r>
          </a:p>
          <a:p>
            <a:pPr lvl="1" eaLnBrk="1" hangingPunct="1"/>
            <a:r>
              <a:rPr lang="en-US" altLang="zh-CN" smtClean="0"/>
              <a:t>Interrupt CPU when done</a:t>
            </a:r>
          </a:p>
          <a:p>
            <a:pPr eaLnBrk="1" hangingPunct="1"/>
            <a:r>
              <a:rPr lang="en-US" altLang="zh-CN" smtClean="0"/>
              <a:t>Typically I/O bus with devices use DMA</a:t>
            </a:r>
          </a:p>
          <a:p>
            <a:pPr lvl="1" eaLnBrk="1" hangingPunct="1"/>
            <a:r>
              <a:rPr lang="en-US" altLang="zh-CN" smtClean="0"/>
              <a:t>E.g. hard drive, NIC</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 Hill, Lipasti</a:t>
            </a:r>
          </a:p>
        </p:txBody>
      </p:sp>
      <p:sp>
        <p:nvSpPr>
          <p:cNvPr id="58370"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lvl="1"/>
            <a:fld id="{10CE41F8-4ABB-4A67-B613-D7FEF644ABDF}" type="slidenum">
              <a:rPr lang="en-US" altLang="zh-CN">
                <a:latin typeface="Calibri" pitchFamily="34" charset="0"/>
              </a:rPr>
              <a:pPr lvl="1"/>
              <a:t>43</a:t>
            </a:fld>
            <a:endParaRPr lang="en-US" altLang="zh-CN">
              <a:latin typeface="Times New Roman" pitchFamily="18" charset="0"/>
            </a:endParaRPr>
          </a:p>
        </p:txBody>
      </p:sp>
      <p:sp>
        <p:nvSpPr>
          <p:cNvPr id="58371" name="Rectangle 2"/>
          <p:cNvSpPr>
            <a:spLocks noGrp="1" noChangeArrowheads="1"/>
          </p:cNvSpPr>
          <p:nvPr>
            <p:ph type="title"/>
          </p:nvPr>
        </p:nvSpPr>
        <p:spPr/>
        <p:txBody>
          <a:bodyPr/>
          <a:lstStyle/>
          <a:p>
            <a:pPr eaLnBrk="1" hangingPunct="1"/>
            <a:r>
              <a:rPr lang="en-US" altLang="zh-CN" smtClean="0"/>
              <a:t>Interfacing</a:t>
            </a:r>
          </a:p>
        </p:txBody>
      </p:sp>
      <p:sp>
        <p:nvSpPr>
          <p:cNvPr id="58372" name="Rectangle 3"/>
          <p:cNvSpPr>
            <a:spLocks noGrp="1" noChangeArrowheads="1"/>
          </p:cNvSpPr>
          <p:nvPr>
            <p:ph type="body" idx="1"/>
          </p:nvPr>
        </p:nvSpPr>
        <p:spPr/>
        <p:txBody>
          <a:bodyPr/>
          <a:lstStyle/>
          <a:p>
            <a:pPr eaLnBrk="1" hangingPunct="1"/>
            <a:r>
              <a:rPr lang="en-US" altLang="zh-CN" smtClean="0"/>
              <a:t>DMA virtual or physical addresses?</a:t>
            </a:r>
          </a:p>
          <a:p>
            <a:pPr eaLnBrk="1" hangingPunct="1"/>
            <a:r>
              <a:rPr lang="en-US" altLang="zh-CN" smtClean="0"/>
              <a:t>Cross page boundaries within DMA?</a:t>
            </a:r>
          </a:p>
          <a:p>
            <a:pPr lvl="1" eaLnBrk="1" hangingPunct="1"/>
            <a:r>
              <a:rPr lang="en-US" altLang="zh-CN" smtClean="0"/>
              <a:t>Virtual</a:t>
            </a:r>
          </a:p>
          <a:p>
            <a:pPr lvl="2" eaLnBrk="1" hangingPunct="1"/>
            <a:r>
              <a:rPr lang="en-US" altLang="zh-CN" smtClean="0"/>
              <a:t>Page table entries, provided by OS</a:t>
            </a:r>
          </a:p>
          <a:p>
            <a:pPr lvl="1" eaLnBrk="1" hangingPunct="1"/>
            <a:r>
              <a:rPr lang="en-US" altLang="zh-CN" smtClean="0"/>
              <a:t>Physical</a:t>
            </a:r>
          </a:p>
          <a:p>
            <a:pPr lvl="2" eaLnBrk="1" hangingPunct="1"/>
            <a:r>
              <a:rPr lang="en-US" altLang="zh-CN" smtClean="0"/>
              <a:t>One page per transfer</a:t>
            </a:r>
          </a:p>
          <a:p>
            <a:pPr lvl="2" eaLnBrk="1" hangingPunct="1"/>
            <a:r>
              <a:rPr lang="en-US" altLang="zh-CN" smtClean="0"/>
              <a:t>OS chains the physical addresses</a:t>
            </a:r>
          </a:p>
          <a:p>
            <a:pPr eaLnBrk="1" hangingPunct="1"/>
            <a:r>
              <a:rPr lang="en-US" altLang="zh-CN" smtClean="0"/>
              <a:t>No page faults in between – lock pages</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 Hill, Lipasti</a:t>
            </a:r>
          </a:p>
        </p:txBody>
      </p:sp>
      <p:sp>
        <p:nvSpPr>
          <p:cNvPr id="59394"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lvl="1"/>
            <a:fld id="{7B7DE488-BBC8-4B25-A226-5B7E1796AC00}" type="slidenum">
              <a:rPr lang="en-US" altLang="zh-CN">
                <a:latin typeface="Calibri" pitchFamily="34" charset="0"/>
              </a:rPr>
              <a:pPr lvl="1"/>
              <a:t>44</a:t>
            </a:fld>
            <a:endParaRPr lang="en-US" altLang="zh-CN">
              <a:latin typeface="Times New Roman" pitchFamily="18" charset="0"/>
            </a:endParaRPr>
          </a:p>
        </p:txBody>
      </p:sp>
      <p:sp>
        <p:nvSpPr>
          <p:cNvPr id="59395" name="Rectangle 2"/>
          <p:cNvSpPr>
            <a:spLocks noGrp="1" noChangeArrowheads="1"/>
          </p:cNvSpPr>
          <p:nvPr>
            <p:ph type="title"/>
          </p:nvPr>
        </p:nvSpPr>
        <p:spPr/>
        <p:txBody>
          <a:bodyPr/>
          <a:lstStyle/>
          <a:p>
            <a:pPr eaLnBrk="1" hangingPunct="1"/>
            <a:r>
              <a:rPr lang="en-US" altLang="zh-CN" smtClean="0"/>
              <a:t>Interfacing</a:t>
            </a:r>
          </a:p>
        </p:txBody>
      </p:sp>
      <p:sp>
        <p:nvSpPr>
          <p:cNvPr id="59396" name="Rectangle 3"/>
          <p:cNvSpPr>
            <a:spLocks noGrp="1" noChangeArrowheads="1"/>
          </p:cNvSpPr>
          <p:nvPr>
            <p:ph type="body" idx="1"/>
          </p:nvPr>
        </p:nvSpPr>
        <p:spPr/>
        <p:txBody>
          <a:bodyPr/>
          <a:lstStyle/>
          <a:p>
            <a:pPr eaLnBrk="1" hangingPunct="1"/>
            <a:r>
              <a:rPr lang="en-US" altLang="zh-CN" smtClean="0"/>
              <a:t>Caches and I/O</a:t>
            </a:r>
          </a:p>
          <a:p>
            <a:pPr lvl="1" eaLnBrk="1" hangingPunct="1"/>
            <a:r>
              <a:rPr lang="en-US" altLang="zh-CN" smtClean="0"/>
              <a:t>I/O in front of cache – slows CPU</a:t>
            </a:r>
          </a:p>
          <a:p>
            <a:pPr lvl="1" eaLnBrk="1" hangingPunct="1"/>
            <a:r>
              <a:rPr lang="en-US" altLang="zh-CN" smtClean="0"/>
              <a:t>I/O behind cache – cache coherence?</a:t>
            </a:r>
          </a:p>
          <a:p>
            <a:pPr lvl="1" eaLnBrk="1" hangingPunct="1"/>
            <a:r>
              <a:rPr lang="en-US" altLang="zh-CN" smtClean="0"/>
              <a:t>OS must invalidate/flush cache first before I/O</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 Hill, Lipasti</a:t>
            </a:r>
          </a:p>
        </p:txBody>
      </p:sp>
      <p:sp>
        <p:nvSpPr>
          <p:cNvPr id="60418"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lvl="1"/>
            <a:fld id="{D4CE8567-6A1D-4704-9B7F-9E6EA4230ED6}" type="slidenum">
              <a:rPr lang="en-US" altLang="zh-CN">
                <a:latin typeface="Calibri" pitchFamily="34" charset="0"/>
              </a:rPr>
              <a:pPr lvl="1"/>
              <a:t>45</a:t>
            </a:fld>
            <a:endParaRPr lang="en-US" altLang="zh-CN">
              <a:latin typeface="Times New Roman" pitchFamily="18" charset="0"/>
            </a:endParaRPr>
          </a:p>
        </p:txBody>
      </p:sp>
      <p:sp>
        <p:nvSpPr>
          <p:cNvPr id="60419" name="Rectangle 2"/>
          <p:cNvSpPr>
            <a:spLocks noGrp="1" noChangeArrowheads="1"/>
          </p:cNvSpPr>
          <p:nvPr>
            <p:ph type="title"/>
          </p:nvPr>
        </p:nvSpPr>
        <p:spPr/>
        <p:txBody>
          <a:bodyPr/>
          <a:lstStyle/>
          <a:p>
            <a:pPr eaLnBrk="1" hangingPunct="1"/>
            <a:r>
              <a:rPr lang="en-US" altLang="zh-CN" smtClean="0"/>
              <a:t>Interfacing</a:t>
            </a:r>
          </a:p>
        </p:txBody>
      </p:sp>
      <p:sp>
        <p:nvSpPr>
          <p:cNvPr id="60420" name="Rectangle 3"/>
          <p:cNvSpPr>
            <a:spLocks noGrp="1" noChangeArrowheads="1"/>
          </p:cNvSpPr>
          <p:nvPr>
            <p:ph type="body" idx="1"/>
          </p:nvPr>
        </p:nvSpPr>
        <p:spPr/>
        <p:txBody>
          <a:bodyPr/>
          <a:lstStyle/>
          <a:p>
            <a:pPr eaLnBrk="1" hangingPunct="1"/>
            <a:r>
              <a:rPr lang="en-US" altLang="zh-CN" sz="2800" smtClean="0"/>
              <a:t>Multiprogramming</a:t>
            </a:r>
          </a:p>
          <a:p>
            <a:pPr lvl="1" eaLnBrk="1" hangingPunct="1"/>
            <a:r>
              <a:rPr lang="en-US" altLang="zh-CN" sz="2400" smtClean="0"/>
              <a:t>I/O through OS</a:t>
            </a:r>
          </a:p>
          <a:p>
            <a:pPr lvl="1" eaLnBrk="1" hangingPunct="1"/>
            <a:r>
              <a:rPr lang="en-US" altLang="zh-CN" sz="2400" smtClean="0"/>
              <a:t>Syscall interface between program and OS</a:t>
            </a:r>
          </a:p>
          <a:p>
            <a:pPr lvl="1" eaLnBrk="1" hangingPunct="1"/>
            <a:r>
              <a:rPr lang="en-US" altLang="zh-CN" sz="2400" smtClean="0"/>
              <a:t>OS checks protections, runs device drivers</a:t>
            </a:r>
          </a:p>
          <a:p>
            <a:pPr lvl="1" eaLnBrk="1" hangingPunct="1"/>
            <a:r>
              <a:rPr lang="en-US" altLang="zh-CN" sz="2400" smtClean="0"/>
              <a:t>Suspends current process, switches to other</a:t>
            </a:r>
          </a:p>
          <a:p>
            <a:pPr lvl="1" eaLnBrk="1" hangingPunct="1"/>
            <a:r>
              <a:rPr lang="en-US" altLang="zh-CN" sz="2400" smtClean="0"/>
              <a:t>I/O interrupt fielded by O/S</a:t>
            </a:r>
          </a:p>
          <a:p>
            <a:pPr lvl="1" eaLnBrk="1" hangingPunct="1"/>
            <a:r>
              <a:rPr lang="en-US" altLang="zh-CN" sz="2400" smtClean="0"/>
              <a:t>O/S completes I/O and makes process runnable</a:t>
            </a:r>
          </a:p>
          <a:p>
            <a:pPr lvl="1" eaLnBrk="1" hangingPunct="1"/>
            <a:r>
              <a:rPr lang="en-US" altLang="zh-CN" sz="2400" smtClean="0"/>
              <a:t>After interrupt, run next ready process</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p:cNvSpPr>
            <a:spLocks noGrp="1"/>
          </p:cNvSpPr>
          <p:nvPr>
            <p:ph type="title"/>
          </p:nvPr>
        </p:nvSpPr>
        <p:spPr/>
        <p:txBody>
          <a:bodyPr/>
          <a:lstStyle/>
          <a:p>
            <a:pPr eaLnBrk="1" hangingPunct="1"/>
            <a:r>
              <a:rPr lang="en-US" altLang="zh-CN" smtClean="0"/>
              <a:t>Multiprogramming</a:t>
            </a:r>
          </a:p>
        </p:txBody>
      </p:sp>
      <p:pic>
        <p:nvPicPr>
          <p:cNvPr id="61442" name="Picture 3"/>
          <p:cNvPicPr>
            <a:picLocks noChangeAspect="1" noChangeArrowheads="1"/>
          </p:cNvPicPr>
          <p:nvPr/>
        </p:nvPicPr>
        <p:blipFill>
          <a:blip r:embed="rId2"/>
          <a:srcRect/>
          <a:stretch>
            <a:fillRect/>
          </a:stretch>
        </p:blipFill>
        <p:spPr bwMode="auto">
          <a:xfrm>
            <a:off x="609600" y="1676400"/>
            <a:ext cx="8001000" cy="4252913"/>
          </a:xfrm>
          <a:prstGeom prst="rect">
            <a:avLst/>
          </a:prstGeom>
          <a:noFill/>
          <a:ln w="12700">
            <a:noFill/>
            <a:miter lim="800000"/>
            <a:headEnd type="none" w="sm" len="sm"/>
            <a:tailEnd type="none" w="sm" len="sm"/>
          </a:ln>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2"/>
          <p:cNvSpPr>
            <a:spLocks noGrp="1"/>
          </p:cNvSpPr>
          <p:nvPr>
            <p:ph type="title"/>
          </p:nvPr>
        </p:nvSpPr>
        <p:spPr/>
        <p:txBody>
          <a:bodyPr/>
          <a:lstStyle/>
          <a:p>
            <a:pPr eaLnBrk="1" hangingPunct="1"/>
            <a:r>
              <a:rPr lang="en-US" altLang="zh-CN" smtClean="0"/>
              <a:t>Summary </a:t>
            </a:r>
            <a:r>
              <a:rPr lang="en-US" altLang="zh-CN" smtClean="0">
                <a:latin typeface="Arial" charset="0"/>
              </a:rPr>
              <a:t>–</a:t>
            </a:r>
            <a:r>
              <a:rPr lang="en-US" altLang="zh-CN" smtClean="0"/>
              <a:t> I/O</a:t>
            </a:r>
          </a:p>
        </p:txBody>
      </p:sp>
      <p:sp>
        <p:nvSpPr>
          <p:cNvPr id="63490" name="Rectangle 3"/>
          <p:cNvSpPr>
            <a:spLocks noGrp="1"/>
          </p:cNvSpPr>
          <p:nvPr>
            <p:ph type="body" idx="1"/>
          </p:nvPr>
        </p:nvSpPr>
        <p:spPr/>
        <p:txBody>
          <a:bodyPr/>
          <a:lstStyle/>
          <a:p>
            <a:pPr eaLnBrk="1" hangingPunct="1">
              <a:lnSpc>
                <a:spcPct val="80000"/>
              </a:lnSpc>
            </a:pPr>
            <a:r>
              <a:rPr lang="en-US" altLang="zh-CN" sz="2800" smtClean="0"/>
              <a:t>I/O devices</a:t>
            </a:r>
          </a:p>
          <a:p>
            <a:pPr lvl="1" eaLnBrk="1" hangingPunct="1">
              <a:lnSpc>
                <a:spcPct val="90000"/>
              </a:lnSpc>
            </a:pPr>
            <a:r>
              <a:rPr lang="en-US" altLang="zh-CN" sz="2400" smtClean="0"/>
              <a:t>Human interface </a:t>
            </a:r>
            <a:r>
              <a:rPr lang="en-US" altLang="zh-CN" sz="2400" smtClean="0">
                <a:latin typeface="Times New Roman" pitchFamily="18" charset="0"/>
              </a:rPr>
              <a:t>–</a:t>
            </a:r>
            <a:r>
              <a:rPr lang="en-US" altLang="zh-CN" sz="2400" smtClean="0"/>
              <a:t> keyboard, mouse, display</a:t>
            </a:r>
          </a:p>
          <a:p>
            <a:pPr lvl="1" eaLnBrk="1" hangingPunct="1">
              <a:lnSpc>
                <a:spcPct val="90000"/>
              </a:lnSpc>
            </a:pPr>
            <a:r>
              <a:rPr lang="en-US" altLang="zh-CN" sz="2400" smtClean="0"/>
              <a:t>Nonvolatile storage </a:t>
            </a:r>
            <a:r>
              <a:rPr lang="en-US" altLang="zh-CN" sz="2400" smtClean="0">
                <a:latin typeface="Times New Roman" pitchFamily="18" charset="0"/>
              </a:rPr>
              <a:t>–</a:t>
            </a:r>
            <a:r>
              <a:rPr lang="en-US" altLang="zh-CN" sz="2400" smtClean="0"/>
              <a:t> hard drive, tape</a:t>
            </a:r>
          </a:p>
          <a:p>
            <a:pPr lvl="1" eaLnBrk="1" hangingPunct="1">
              <a:lnSpc>
                <a:spcPct val="90000"/>
              </a:lnSpc>
            </a:pPr>
            <a:r>
              <a:rPr lang="en-US" altLang="zh-CN" sz="2400" smtClean="0"/>
              <a:t>Communication </a:t>
            </a:r>
            <a:r>
              <a:rPr lang="en-US" altLang="zh-CN" sz="2400" smtClean="0">
                <a:latin typeface="Times New Roman" pitchFamily="18" charset="0"/>
              </a:rPr>
              <a:t>–</a:t>
            </a:r>
            <a:r>
              <a:rPr lang="en-US" altLang="zh-CN" sz="2400" smtClean="0"/>
              <a:t> LAN, modem</a:t>
            </a:r>
          </a:p>
          <a:p>
            <a:pPr eaLnBrk="1" hangingPunct="1">
              <a:lnSpc>
                <a:spcPct val="80000"/>
              </a:lnSpc>
            </a:pPr>
            <a:r>
              <a:rPr lang="en-US" altLang="zh-CN" sz="2800" smtClean="0"/>
              <a:t>Buses</a:t>
            </a:r>
          </a:p>
          <a:p>
            <a:pPr lvl="1" eaLnBrk="1" hangingPunct="1">
              <a:lnSpc>
                <a:spcPct val="90000"/>
              </a:lnSpc>
            </a:pPr>
            <a:r>
              <a:rPr lang="en-US" altLang="zh-CN" sz="2400" smtClean="0"/>
              <a:t>Synchronous, asynchronous</a:t>
            </a:r>
          </a:p>
          <a:p>
            <a:pPr lvl="1" eaLnBrk="1" hangingPunct="1">
              <a:lnSpc>
                <a:spcPct val="90000"/>
              </a:lnSpc>
            </a:pPr>
            <a:r>
              <a:rPr lang="en-US" altLang="zh-CN" sz="2400" smtClean="0"/>
              <a:t>Custom vs. standard</a:t>
            </a:r>
          </a:p>
          <a:p>
            <a:pPr eaLnBrk="1" hangingPunct="1">
              <a:lnSpc>
                <a:spcPct val="80000"/>
              </a:lnSpc>
            </a:pPr>
            <a:r>
              <a:rPr lang="en-US" altLang="zh-CN" sz="2800" smtClean="0"/>
              <a:t>Interfacing</a:t>
            </a:r>
          </a:p>
          <a:p>
            <a:pPr lvl="1" eaLnBrk="1" hangingPunct="1">
              <a:lnSpc>
                <a:spcPct val="90000"/>
              </a:lnSpc>
            </a:pPr>
            <a:r>
              <a:rPr lang="en-US" altLang="zh-CN" sz="2400" smtClean="0"/>
              <a:t>O/S: protection, virtualization, multiprogramming</a:t>
            </a:r>
          </a:p>
          <a:p>
            <a:pPr lvl="1" eaLnBrk="1" hangingPunct="1">
              <a:lnSpc>
                <a:spcPct val="90000"/>
              </a:lnSpc>
            </a:pPr>
            <a:r>
              <a:rPr lang="en-US" altLang="zh-CN" sz="2400" smtClean="0"/>
              <a:t>Interrupts, DMA, cache coherence</a:t>
            </a:r>
          </a:p>
          <a:p>
            <a:pPr eaLnBrk="1" hangingPunct="1">
              <a:lnSpc>
                <a:spcPct val="80000"/>
              </a:lnSpc>
            </a:pPr>
            <a:endParaRPr lang="zh-CN" altLang="en-US" sz="28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Footer Placeholder 4"/>
          <p:cNvSpPr>
            <a:spLocks noGrp="1"/>
          </p:cNvSpPr>
          <p:nvPr>
            <p:ph type="ftr" sz="quarter" idx="11"/>
          </p:nvPr>
        </p:nvSpPr>
        <p:spPr/>
        <p:txBody>
          <a:bodyPr/>
          <a:lstStyle/>
          <a:p>
            <a:pPr>
              <a:defRPr/>
            </a:pPr>
            <a:r>
              <a:rPr lang="en-US"/>
              <a:t>© Hill, Lipasti</a:t>
            </a:r>
          </a:p>
        </p:txBody>
      </p:sp>
      <p:sp>
        <p:nvSpPr>
          <p:cNvPr id="18434"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lvl="1"/>
            <a:fld id="{37CF5294-01A8-482B-98BA-DE475DBF0374}" type="slidenum">
              <a:rPr lang="en-US" altLang="zh-CN">
                <a:latin typeface="Calibri" pitchFamily="34" charset="0"/>
              </a:rPr>
              <a:pPr lvl="1"/>
              <a:t>5</a:t>
            </a:fld>
            <a:endParaRPr lang="en-US" altLang="zh-CN">
              <a:latin typeface="Times New Roman" pitchFamily="18" charset="0"/>
            </a:endParaRPr>
          </a:p>
        </p:txBody>
      </p:sp>
      <p:sp>
        <p:nvSpPr>
          <p:cNvPr id="18435" name="Rectangle 2"/>
          <p:cNvSpPr>
            <a:spLocks noGrp="1" noChangeArrowheads="1"/>
          </p:cNvSpPr>
          <p:nvPr>
            <p:ph type="title"/>
          </p:nvPr>
        </p:nvSpPr>
        <p:spPr/>
        <p:txBody>
          <a:bodyPr/>
          <a:lstStyle/>
          <a:p>
            <a:pPr eaLnBrk="1" hangingPunct="1"/>
            <a:r>
              <a:rPr lang="en-US" altLang="zh-CN" smtClean="0"/>
              <a:t>Examples</a:t>
            </a:r>
          </a:p>
        </p:txBody>
      </p:sp>
      <p:graphicFrame>
        <p:nvGraphicFramePr>
          <p:cNvPr id="411707" name="Group 59"/>
          <p:cNvGraphicFramePr>
            <a:graphicFrameLocks noGrp="1"/>
          </p:cNvGraphicFramePr>
          <p:nvPr/>
        </p:nvGraphicFramePr>
        <p:xfrm>
          <a:off x="1295400" y="1524000"/>
          <a:ext cx="6400800" cy="4621213"/>
        </p:xfrm>
        <a:graphic>
          <a:graphicData uri="http://schemas.openxmlformats.org/drawingml/2006/table">
            <a:tbl>
              <a:tblPr/>
              <a:tblGrid>
                <a:gridCol w="1524000"/>
                <a:gridCol w="1371600"/>
                <a:gridCol w="1676400"/>
                <a:gridCol w="1828800"/>
              </a:tblGrid>
              <a:tr h="581025">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dirty="0" smtClean="0">
                          <a:ln>
                            <a:noFill/>
                          </a:ln>
                          <a:solidFill>
                            <a:schemeClr val="tx1"/>
                          </a:solidFill>
                          <a:effectLst/>
                          <a:latin typeface="Times New Roman" pitchFamily="18" charset="0"/>
                        </a:rPr>
                        <a:t>Device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I or O?</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Partner</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Data Rate KB/s</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79438">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Mouse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I</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Human</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0.01</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81025">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Display</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O</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Human</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60,000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81025">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Modem</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I/O</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Machine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2-8</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81025">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LAN</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I/O</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Machine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10000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79438">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Tape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Storage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Machine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2000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81025">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Disk</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Storage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dirty="0" smtClean="0">
                          <a:ln>
                            <a:noFill/>
                          </a:ln>
                          <a:solidFill>
                            <a:schemeClr val="tx1"/>
                          </a:solidFill>
                          <a:effectLst/>
                          <a:latin typeface="Times New Roman" pitchFamily="18" charset="0"/>
                        </a:rPr>
                        <a:t>Machine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2000-100,000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 Hill, Lipasti</a:t>
            </a:r>
          </a:p>
        </p:txBody>
      </p:sp>
      <p:sp>
        <p:nvSpPr>
          <p:cNvPr id="19458"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lvl="1"/>
            <a:fld id="{7F65792D-E726-4B59-B854-CD4ED35901D8}" type="slidenum">
              <a:rPr lang="en-US" altLang="zh-CN">
                <a:latin typeface="Calibri" pitchFamily="34" charset="0"/>
              </a:rPr>
              <a:pPr lvl="1"/>
              <a:t>6</a:t>
            </a:fld>
            <a:endParaRPr lang="en-US" altLang="zh-CN">
              <a:latin typeface="Times New Roman" pitchFamily="18" charset="0"/>
            </a:endParaRPr>
          </a:p>
        </p:txBody>
      </p:sp>
      <p:sp>
        <p:nvSpPr>
          <p:cNvPr id="19459" name="Rectangle 2"/>
          <p:cNvSpPr>
            <a:spLocks noGrp="1" noChangeArrowheads="1"/>
          </p:cNvSpPr>
          <p:nvPr>
            <p:ph type="title"/>
          </p:nvPr>
        </p:nvSpPr>
        <p:spPr/>
        <p:txBody>
          <a:bodyPr/>
          <a:lstStyle/>
          <a:p>
            <a:pPr eaLnBrk="1" hangingPunct="1"/>
            <a:r>
              <a:rPr lang="en-US" altLang="zh-CN" smtClean="0"/>
              <a:t>I/O Performance</a:t>
            </a:r>
          </a:p>
        </p:txBody>
      </p:sp>
      <p:sp>
        <p:nvSpPr>
          <p:cNvPr id="19460" name="Rectangle 3"/>
          <p:cNvSpPr>
            <a:spLocks noGrp="1" noChangeArrowheads="1"/>
          </p:cNvSpPr>
          <p:nvPr>
            <p:ph type="body" idx="1"/>
          </p:nvPr>
        </p:nvSpPr>
        <p:spPr/>
        <p:txBody>
          <a:bodyPr/>
          <a:lstStyle/>
          <a:p>
            <a:pPr eaLnBrk="1" hangingPunct="1">
              <a:lnSpc>
                <a:spcPct val="80000"/>
              </a:lnSpc>
            </a:pPr>
            <a:r>
              <a:rPr lang="en-US" altLang="zh-CN" sz="2800" smtClean="0"/>
              <a:t>What is performance?</a:t>
            </a:r>
          </a:p>
          <a:p>
            <a:pPr eaLnBrk="1" hangingPunct="1">
              <a:lnSpc>
                <a:spcPct val="80000"/>
              </a:lnSpc>
            </a:pPr>
            <a:r>
              <a:rPr lang="en-US" altLang="zh-CN" sz="2800" smtClean="0"/>
              <a:t>Supercomputers read/write 1GB of data</a:t>
            </a:r>
          </a:p>
          <a:p>
            <a:pPr lvl="1" eaLnBrk="1" hangingPunct="1">
              <a:lnSpc>
                <a:spcPct val="90000"/>
              </a:lnSpc>
            </a:pPr>
            <a:r>
              <a:rPr lang="en-US" altLang="zh-CN" sz="2400" smtClean="0"/>
              <a:t>Want </a:t>
            </a:r>
            <a:r>
              <a:rPr lang="en-US" altLang="zh-CN" sz="2400" u="sng" smtClean="0"/>
              <a:t>high bandwidth</a:t>
            </a:r>
            <a:r>
              <a:rPr lang="en-US" altLang="zh-CN" sz="2400" smtClean="0"/>
              <a:t> to vast data (bytes/sec)</a:t>
            </a:r>
          </a:p>
          <a:p>
            <a:pPr eaLnBrk="1" hangingPunct="1">
              <a:lnSpc>
                <a:spcPct val="80000"/>
              </a:lnSpc>
            </a:pPr>
            <a:r>
              <a:rPr lang="en-US" altLang="zh-CN" sz="2800" smtClean="0"/>
              <a:t>Transaction processing does many independent small I/Os</a:t>
            </a:r>
          </a:p>
          <a:p>
            <a:pPr lvl="1" eaLnBrk="1" hangingPunct="1">
              <a:lnSpc>
                <a:spcPct val="90000"/>
              </a:lnSpc>
            </a:pPr>
            <a:r>
              <a:rPr lang="en-US" altLang="zh-CN" sz="2400" smtClean="0"/>
              <a:t>Want </a:t>
            </a:r>
            <a:r>
              <a:rPr lang="en-US" altLang="zh-CN" sz="2400" u="sng" smtClean="0"/>
              <a:t>high I/O rates</a:t>
            </a:r>
            <a:r>
              <a:rPr lang="en-US" altLang="zh-CN" sz="2400" smtClean="0"/>
              <a:t> (I/Os per sec)</a:t>
            </a:r>
          </a:p>
          <a:p>
            <a:pPr lvl="1" eaLnBrk="1" hangingPunct="1">
              <a:lnSpc>
                <a:spcPct val="90000"/>
              </a:lnSpc>
            </a:pPr>
            <a:r>
              <a:rPr lang="en-US" altLang="zh-CN" sz="2400" smtClean="0"/>
              <a:t>May want fast response times</a:t>
            </a:r>
          </a:p>
          <a:p>
            <a:pPr eaLnBrk="1" hangingPunct="1">
              <a:lnSpc>
                <a:spcPct val="80000"/>
              </a:lnSpc>
            </a:pPr>
            <a:r>
              <a:rPr lang="en-US" altLang="zh-CN" sz="2800" smtClean="0"/>
              <a:t>File systems</a:t>
            </a:r>
          </a:p>
          <a:p>
            <a:pPr lvl="1" eaLnBrk="1" hangingPunct="1">
              <a:lnSpc>
                <a:spcPct val="90000"/>
              </a:lnSpc>
            </a:pPr>
            <a:r>
              <a:rPr lang="en-US" altLang="zh-CN" sz="2400" smtClean="0"/>
              <a:t>Want </a:t>
            </a:r>
            <a:r>
              <a:rPr lang="en-US" altLang="zh-CN" sz="2400" u="sng" smtClean="0"/>
              <a:t>fast response time</a:t>
            </a:r>
            <a:r>
              <a:rPr lang="en-US" altLang="zh-CN" sz="2400" smtClean="0"/>
              <a:t> first</a:t>
            </a:r>
          </a:p>
          <a:p>
            <a:pPr lvl="1" eaLnBrk="1" hangingPunct="1">
              <a:lnSpc>
                <a:spcPct val="90000"/>
              </a:lnSpc>
            </a:pPr>
            <a:r>
              <a:rPr lang="en-US" altLang="zh-CN" sz="2400" smtClean="0"/>
              <a:t>Lots of locality</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dirty="0"/>
              <a:t>© Hill, </a:t>
            </a:r>
            <a:r>
              <a:rPr lang="en-US" dirty="0" err="1"/>
              <a:t>Lipasti</a:t>
            </a:r>
            <a:endParaRPr lang="en-US" dirty="0"/>
          </a:p>
        </p:txBody>
      </p:sp>
      <p:sp>
        <p:nvSpPr>
          <p:cNvPr id="20482"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lvl="1"/>
            <a:fld id="{89CDBFE4-2438-40D8-B93F-58ECBBDBBD7A}" type="slidenum">
              <a:rPr lang="en-US" altLang="zh-CN">
                <a:latin typeface="Calibri" pitchFamily="34" charset="0"/>
              </a:rPr>
              <a:pPr lvl="1"/>
              <a:t>7</a:t>
            </a:fld>
            <a:endParaRPr lang="en-US" altLang="zh-CN">
              <a:latin typeface="Times New Roman" pitchFamily="18" charset="0"/>
            </a:endParaRPr>
          </a:p>
        </p:txBody>
      </p:sp>
      <p:sp>
        <p:nvSpPr>
          <p:cNvPr id="20483" name="Rectangle 2"/>
          <p:cNvSpPr>
            <a:spLocks noGrp="1" noChangeArrowheads="1"/>
          </p:cNvSpPr>
          <p:nvPr>
            <p:ph type="title"/>
          </p:nvPr>
        </p:nvSpPr>
        <p:spPr/>
        <p:txBody>
          <a:bodyPr/>
          <a:lstStyle/>
          <a:p>
            <a:pPr eaLnBrk="1" hangingPunct="1"/>
            <a:r>
              <a:rPr lang="en-US" altLang="zh-CN" smtClean="0"/>
              <a:t>Magnetic Disks</a:t>
            </a:r>
          </a:p>
        </p:txBody>
      </p:sp>
      <p:pic>
        <p:nvPicPr>
          <p:cNvPr id="20484" name="Picture 3"/>
          <p:cNvPicPr>
            <a:picLocks noGrp="1" noChangeAspect="1" noChangeArrowheads="1"/>
          </p:cNvPicPr>
          <p:nvPr>
            <p:ph type="body" idx="1"/>
          </p:nvPr>
        </p:nvPicPr>
        <p:blipFill>
          <a:blip r:embed="rId2"/>
          <a:srcRect/>
          <a:stretch>
            <a:fillRect/>
          </a:stretch>
        </p:blipFill>
        <p:spPr>
          <a:xfrm>
            <a:off x="4038600" y="1981200"/>
            <a:ext cx="4416425" cy="3581400"/>
          </a:xfrm>
        </p:spPr>
      </p:pic>
      <p:sp>
        <p:nvSpPr>
          <p:cNvPr id="20485" name="Rectangle 4"/>
          <p:cNvSpPr>
            <a:spLocks noChangeArrowheads="1"/>
          </p:cNvSpPr>
          <p:nvPr/>
        </p:nvSpPr>
        <p:spPr bwMode="auto">
          <a:xfrm>
            <a:off x="682625" y="1981200"/>
            <a:ext cx="3660775" cy="4114800"/>
          </a:xfrm>
          <a:prstGeom prst="rect">
            <a:avLst/>
          </a:prstGeom>
          <a:noFill/>
          <a:ln w="9525">
            <a:noFill/>
            <a:miter lim="800000"/>
            <a:headEnd/>
            <a:tailEnd/>
          </a:ln>
        </p:spPr>
        <p:txBody>
          <a:bodyPr lIns="182562" tIns="46038" rIns="182562" bIns="46038"/>
          <a:lstStyle/>
          <a:p>
            <a:pPr marL="342900" indent="-342900">
              <a:lnSpc>
                <a:spcPct val="80000"/>
              </a:lnSpc>
              <a:spcBef>
                <a:spcPct val="20000"/>
              </a:spcBef>
              <a:buClr>
                <a:schemeClr val="tx2"/>
              </a:buClr>
              <a:buSzPct val="75000"/>
              <a:buFont typeface="Wingdings" pitchFamily="2" charset="2"/>
              <a:buChar char="l"/>
            </a:pPr>
            <a:r>
              <a:rPr lang="en-US" altLang="zh-CN" sz="2800">
                <a:latin typeface="Calibri" pitchFamily="34" charset="0"/>
              </a:rPr>
              <a:t>Stack of platters</a:t>
            </a:r>
          </a:p>
          <a:p>
            <a:pPr marL="342900" indent="-342900">
              <a:lnSpc>
                <a:spcPct val="80000"/>
              </a:lnSpc>
              <a:spcBef>
                <a:spcPct val="20000"/>
              </a:spcBef>
              <a:buClr>
                <a:schemeClr val="tx2"/>
              </a:buClr>
              <a:buSzPct val="75000"/>
              <a:buFont typeface="Wingdings" pitchFamily="2" charset="2"/>
              <a:buChar char="l"/>
            </a:pPr>
            <a:r>
              <a:rPr lang="en-US" altLang="zh-CN" sz="2800">
                <a:latin typeface="Calibri" pitchFamily="34" charset="0"/>
              </a:rPr>
              <a:t>Two surfaces per platter</a:t>
            </a:r>
          </a:p>
          <a:p>
            <a:pPr marL="342900" indent="-342900">
              <a:lnSpc>
                <a:spcPct val="80000"/>
              </a:lnSpc>
              <a:spcBef>
                <a:spcPct val="20000"/>
              </a:spcBef>
              <a:buClr>
                <a:schemeClr val="tx2"/>
              </a:buClr>
              <a:buSzPct val="75000"/>
              <a:buFont typeface="Wingdings" pitchFamily="2" charset="2"/>
              <a:buChar char="l"/>
            </a:pPr>
            <a:r>
              <a:rPr lang="en-US" altLang="zh-CN" sz="2800">
                <a:latin typeface="Calibri" pitchFamily="34" charset="0"/>
              </a:rPr>
              <a:t>Tracks</a:t>
            </a:r>
          </a:p>
          <a:p>
            <a:pPr marL="342900" indent="-342900">
              <a:lnSpc>
                <a:spcPct val="80000"/>
              </a:lnSpc>
              <a:spcBef>
                <a:spcPct val="20000"/>
              </a:spcBef>
              <a:buClr>
                <a:schemeClr val="tx2"/>
              </a:buClr>
              <a:buSzPct val="75000"/>
              <a:buFont typeface="Wingdings" pitchFamily="2" charset="2"/>
              <a:buChar char="l"/>
            </a:pPr>
            <a:r>
              <a:rPr lang="en-US" altLang="zh-CN" sz="2800">
                <a:latin typeface="Calibri" pitchFamily="34" charset="0"/>
              </a:rPr>
              <a:t>Heads move together</a:t>
            </a:r>
          </a:p>
          <a:p>
            <a:pPr marL="342900" indent="-342900">
              <a:lnSpc>
                <a:spcPct val="80000"/>
              </a:lnSpc>
              <a:spcBef>
                <a:spcPct val="20000"/>
              </a:spcBef>
              <a:buClr>
                <a:schemeClr val="tx2"/>
              </a:buClr>
              <a:buSzPct val="75000"/>
              <a:buFont typeface="Wingdings" pitchFamily="2" charset="2"/>
              <a:buChar char="l"/>
            </a:pPr>
            <a:r>
              <a:rPr lang="en-US" altLang="zh-CN" sz="2800">
                <a:latin typeface="Calibri" pitchFamily="34" charset="0"/>
              </a:rPr>
              <a:t>Sectors</a:t>
            </a:r>
          </a:p>
          <a:p>
            <a:pPr marL="342900" indent="-342900">
              <a:lnSpc>
                <a:spcPct val="80000"/>
              </a:lnSpc>
              <a:spcBef>
                <a:spcPct val="20000"/>
              </a:spcBef>
              <a:buClr>
                <a:schemeClr val="tx2"/>
              </a:buClr>
              <a:buSzPct val="75000"/>
              <a:buFont typeface="Wingdings" pitchFamily="2" charset="2"/>
              <a:buChar char="l"/>
            </a:pPr>
            <a:r>
              <a:rPr lang="en-US" altLang="zh-CN" sz="2800">
                <a:latin typeface="Calibri" pitchFamily="34" charset="0"/>
              </a:rPr>
              <a:t>Disk access</a:t>
            </a:r>
          </a:p>
          <a:p>
            <a:pPr marL="742950" lvl="1" indent="-285750">
              <a:lnSpc>
                <a:spcPct val="80000"/>
              </a:lnSpc>
              <a:spcBef>
                <a:spcPct val="20000"/>
              </a:spcBef>
              <a:buClr>
                <a:schemeClr val="tx2"/>
              </a:buClr>
              <a:buSzPct val="75000"/>
              <a:buFont typeface="Wingdings" pitchFamily="2" charset="2"/>
              <a:buChar char="l"/>
            </a:pPr>
            <a:r>
              <a:rPr lang="en-US" altLang="zh-CN" sz="2400">
                <a:latin typeface="Calibri" pitchFamily="34" charset="0"/>
              </a:rPr>
              <a:t>Queueing + seek</a:t>
            </a:r>
          </a:p>
          <a:p>
            <a:pPr marL="742950" lvl="1" indent="-285750">
              <a:lnSpc>
                <a:spcPct val="80000"/>
              </a:lnSpc>
              <a:spcBef>
                <a:spcPct val="20000"/>
              </a:spcBef>
              <a:buClr>
                <a:schemeClr val="tx2"/>
              </a:buClr>
              <a:buSzPct val="75000"/>
              <a:buFont typeface="Wingdings" pitchFamily="2" charset="2"/>
              <a:buChar char="l"/>
            </a:pPr>
            <a:r>
              <a:rPr lang="en-US" altLang="zh-CN" sz="2400">
                <a:latin typeface="Calibri" pitchFamily="34" charset="0"/>
              </a:rPr>
              <a:t>Rotation + transfer</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 Hill, Lipasti</a:t>
            </a:r>
          </a:p>
        </p:txBody>
      </p:sp>
      <p:sp>
        <p:nvSpPr>
          <p:cNvPr id="21506"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lvl="1"/>
            <a:fld id="{C156CDA4-3591-472F-9A27-15FE60C2A966}" type="slidenum">
              <a:rPr lang="en-US" altLang="zh-CN">
                <a:latin typeface="Calibri" pitchFamily="34" charset="0"/>
              </a:rPr>
              <a:pPr lvl="1"/>
              <a:t>8</a:t>
            </a:fld>
            <a:endParaRPr lang="en-US" altLang="zh-CN">
              <a:latin typeface="Times New Roman" pitchFamily="18" charset="0"/>
            </a:endParaRPr>
          </a:p>
        </p:txBody>
      </p:sp>
      <p:sp>
        <p:nvSpPr>
          <p:cNvPr id="21507" name="Rectangle 2"/>
          <p:cNvSpPr>
            <a:spLocks noGrp="1" noChangeArrowheads="1"/>
          </p:cNvSpPr>
          <p:nvPr>
            <p:ph type="title"/>
          </p:nvPr>
        </p:nvSpPr>
        <p:spPr>
          <a:xfrm>
            <a:off x="457200" y="304800"/>
            <a:ext cx="8229600" cy="1143000"/>
          </a:xfrm>
        </p:spPr>
        <p:txBody>
          <a:bodyPr/>
          <a:lstStyle/>
          <a:p>
            <a:pPr eaLnBrk="1" hangingPunct="1"/>
            <a:r>
              <a:rPr lang="en-US" altLang="zh-CN" smtClean="0"/>
              <a:t>Magnetic Disks</a:t>
            </a:r>
          </a:p>
        </p:txBody>
      </p:sp>
      <p:sp>
        <p:nvSpPr>
          <p:cNvPr id="21508" name="Rectangle 3"/>
          <p:cNvSpPr>
            <a:spLocks noGrp="1" noChangeArrowheads="1"/>
          </p:cNvSpPr>
          <p:nvPr>
            <p:ph type="body" idx="1"/>
          </p:nvPr>
        </p:nvSpPr>
        <p:spPr/>
        <p:txBody>
          <a:bodyPr/>
          <a:lstStyle/>
          <a:p>
            <a:pPr eaLnBrk="1" hangingPunct="1"/>
            <a:r>
              <a:rPr lang="en-US" altLang="zh-CN" smtClean="0"/>
              <a:t>How it works.</a:t>
            </a:r>
          </a:p>
          <a:p>
            <a:pPr eaLnBrk="1" hangingPunct="1"/>
            <a:endParaRPr lang="en-US" altLang="zh-CN" smtClean="0"/>
          </a:p>
          <a:p>
            <a:pPr eaLnBrk="1" hangingPunct="1">
              <a:buFont typeface="Arial" charset="0"/>
              <a:buNone/>
            </a:pPr>
            <a:r>
              <a:rPr lang="en-US" altLang="zh-CN" smtClean="0">
                <a:hlinkClick r:id="rId2"/>
              </a:rPr>
              <a:t>http://www.youtube.com/watch?v=9eMWG3fwiEU&amp;feature=related</a:t>
            </a:r>
            <a:endParaRPr lang="en-US" altLang="zh-CN" smtClean="0"/>
          </a:p>
          <a:p>
            <a:pPr eaLnBrk="1" hangingPunct="1">
              <a:buFont typeface="Arial" charset="0"/>
              <a:buNone/>
            </a:pPr>
            <a:endParaRPr lang="en-US" altLang="zh-CN" smtClean="0"/>
          </a:p>
          <a:p>
            <a:pPr eaLnBrk="1" hangingPunct="1">
              <a:buFont typeface="Arial" charset="0"/>
              <a:buNone/>
            </a:pPr>
            <a:r>
              <a:rPr lang="en-US" altLang="zh-CN" smtClean="0">
                <a:hlinkClick r:id="rId3"/>
              </a:rPr>
              <a:t>http://www.youtube.com/watch?v=_NLW4sU3DN0</a:t>
            </a:r>
            <a:endParaRPr lang="en-US" altLang="zh-CN" smtClean="0"/>
          </a:p>
          <a:p>
            <a:pPr eaLnBrk="1" hangingPunct="1">
              <a:buFont typeface="Arial" charset="0"/>
              <a:buNone/>
            </a:pPr>
            <a:endParaRPr lang="en-US" altLang="zh-CN" smtClean="0"/>
          </a:p>
          <a:p>
            <a:pPr eaLnBrk="1" hangingPunct="1"/>
            <a:endParaRPr lang="en-US" altLang="zh-CN" smtClean="0"/>
          </a:p>
          <a:p>
            <a:pPr eaLnBrk="1" hangingPunct="1"/>
            <a:endParaRPr lang="en-US" altLang="zh-CN" i="1" smtClean="0">
              <a:solidFill>
                <a:srgbClr val="FF33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p:txBody>
          <a:bodyPr/>
          <a:lstStyle/>
          <a:p>
            <a:pPr eaLnBrk="1" hangingPunct="1"/>
            <a:r>
              <a:rPr lang="en-US" altLang="zh-CN" smtClean="0"/>
              <a:t>Disk Trends</a:t>
            </a:r>
          </a:p>
        </p:txBody>
      </p:sp>
      <p:sp>
        <p:nvSpPr>
          <p:cNvPr id="22530" name="Rectangle 3"/>
          <p:cNvSpPr>
            <a:spLocks noGrp="1" noChangeArrowheads="1"/>
          </p:cNvSpPr>
          <p:nvPr>
            <p:ph type="body" idx="1"/>
          </p:nvPr>
        </p:nvSpPr>
        <p:spPr/>
        <p:txBody>
          <a:bodyPr/>
          <a:lstStyle/>
          <a:p>
            <a:pPr eaLnBrk="1" hangingPunct="1">
              <a:lnSpc>
                <a:spcPct val="70000"/>
              </a:lnSpc>
            </a:pPr>
            <a:r>
              <a:rPr lang="en-US" altLang="zh-CN" smtClean="0"/>
              <a:t>Disk trends</a:t>
            </a:r>
          </a:p>
          <a:p>
            <a:pPr lvl="1" eaLnBrk="1" hangingPunct="1">
              <a:lnSpc>
                <a:spcPct val="80000"/>
              </a:lnSpc>
            </a:pPr>
            <a:r>
              <a:rPr lang="en-US" altLang="zh-CN" smtClean="0"/>
              <a:t>$/MB down (well below $1/GB)</a:t>
            </a:r>
          </a:p>
          <a:p>
            <a:pPr lvl="1" eaLnBrk="1" hangingPunct="1">
              <a:lnSpc>
                <a:spcPct val="80000"/>
              </a:lnSpc>
            </a:pPr>
            <a:r>
              <a:rPr lang="en-US" altLang="zh-CN" smtClean="0"/>
              <a:t>Disk diameter: 14” =&gt; 3.5” =&gt; 1.8” =&gt; 1”</a:t>
            </a:r>
          </a:p>
          <a:p>
            <a:pPr lvl="1" eaLnBrk="1" hangingPunct="1">
              <a:lnSpc>
                <a:spcPct val="80000"/>
              </a:lnSpc>
            </a:pPr>
            <a:r>
              <a:rPr lang="en-US" altLang="zh-CN" smtClean="0"/>
              <a:t>Seek time down</a:t>
            </a:r>
          </a:p>
          <a:p>
            <a:pPr lvl="1" eaLnBrk="1" hangingPunct="1">
              <a:lnSpc>
                <a:spcPct val="80000"/>
              </a:lnSpc>
            </a:pPr>
            <a:r>
              <a:rPr lang="en-US" altLang="zh-CN" smtClean="0"/>
              <a:t>Rotation speed increasing at high end</a:t>
            </a:r>
          </a:p>
          <a:p>
            <a:pPr lvl="2" eaLnBrk="1" hangingPunct="1">
              <a:lnSpc>
                <a:spcPct val="80000"/>
              </a:lnSpc>
            </a:pPr>
            <a:r>
              <a:rPr lang="en-US" altLang="zh-CN" smtClean="0"/>
              <a:t>5400rpm =&gt; 7200rpm =&gt; 10Krpm =&gt; 15Krpm</a:t>
            </a:r>
          </a:p>
          <a:p>
            <a:pPr lvl="2" eaLnBrk="1" hangingPunct="1">
              <a:lnSpc>
                <a:spcPct val="80000"/>
              </a:lnSpc>
            </a:pPr>
            <a:r>
              <a:rPr lang="en-US" altLang="zh-CN" smtClean="0"/>
              <a:t>Slower when energy-constrained (laptop, IPod)</a:t>
            </a:r>
          </a:p>
          <a:p>
            <a:pPr lvl="1" eaLnBrk="1" hangingPunct="1">
              <a:lnSpc>
                <a:spcPct val="80000"/>
              </a:lnSpc>
            </a:pPr>
            <a:r>
              <a:rPr lang="en-US" altLang="zh-CN" smtClean="0"/>
              <a:t>Transfer rates up</a:t>
            </a:r>
          </a:p>
          <a:p>
            <a:pPr lvl="1" eaLnBrk="1" hangingPunct="1">
              <a:lnSpc>
                <a:spcPct val="80000"/>
              </a:lnSpc>
            </a:pPr>
            <a:r>
              <a:rPr lang="en-US" altLang="zh-CN" smtClean="0"/>
              <a:t>Capacity per platter way up (100%/year)</a:t>
            </a:r>
          </a:p>
          <a:p>
            <a:pPr lvl="1" eaLnBrk="1" hangingPunct="1">
              <a:lnSpc>
                <a:spcPct val="80000"/>
              </a:lnSpc>
            </a:pPr>
            <a:r>
              <a:rPr lang="en-US" altLang="zh-CN" smtClean="0"/>
              <a:t>Hence, op/s/MB way down</a:t>
            </a:r>
          </a:p>
          <a:p>
            <a:pPr lvl="2" eaLnBrk="1" hangingPunct="1">
              <a:lnSpc>
                <a:spcPct val="80000"/>
              </a:lnSpc>
            </a:pPr>
            <a:r>
              <a:rPr lang="en-US" altLang="zh-CN" smtClean="0"/>
              <a:t>High op/s demand forces excess capacity</a:t>
            </a:r>
          </a:p>
        </p:txBody>
      </p:sp>
      <p:sp>
        <p:nvSpPr>
          <p:cNvPr id="24579" name="Slide Number Placeholder 5"/>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3FD44D7-1615-4842-9186-D6F3895DD09A}" type="slidenum">
              <a:rPr lang="en-US" altLang="zh-CN">
                <a:solidFill>
                  <a:schemeClr val="tx1"/>
                </a:solidFill>
                <a:latin typeface="Arial" charset="0"/>
                <a:cs typeface="Arial" charset="0"/>
              </a:rPr>
              <a:pPr fontAlgn="base">
                <a:spcBef>
                  <a:spcPct val="0"/>
                </a:spcBef>
                <a:spcAft>
                  <a:spcPct val="0"/>
                </a:spcAft>
                <a:defRPr/>
              </a:pPr>
              <a:t>9</a:t>
            </a:fld>
            <a:endParaRPr lang="en-US" altLang="zh-CN">
              <a:solidFill>
                <a:schemeClr val="tx1"/>
              </a:solidFill>
              <a:latin typeface="Arial" charset="0"/>
              <a:cs typeface="Arial"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527</TotalTime>
  <Words>1566</Words>
  <Application>Microsoft Office PowerPoint</Application>
  <PresentationFormat>On-screen Show (4:3)</PresentationFormat>
  <Paragraphs>486</Paragraphs>
  <Slides>47</Slides>
  <Notes>2</Notes>
  <HiddenSlides>0</HiddenSlides>
  <MMClips>0</MMClips>
  <ScaleCrop>false</ScaleCrop>
  <HeadingPairs>
    <vt:vector size="6" baseType="variant">
      <vt:variant>
        <vt:lpstr>已用的字体</vt:lpstr>
      </vt:variant>
      <vt:variant>
        <vt:i4>7</vt:i4>
      </vt:variant>
      <vt:variant>
        <vt:lpstr>演示文稿设计模板</vt:lpstr>
      </vt:variant>
      <vt:variant>
        <vt:i4>1</vt:i4>
      </vt:variant>
      <vt:variant>
        <vt:lpstr>幻灯片标题</vt:lpstr>
      </vt:variant>
      <vt:variant>
        <vt:i4>47</vt:i4>
      </vt:variant>
    </vt:vector>
  </HeadingPairs>
  <TitlesOfParts>
    <vt:vector size="55" baseType="lpstr">
      <vt:lpstr>Arial</vt:lpstr>
      <vt:lpstr>宋体</vt:lpstr>
      <vt:lpstr>Calibri</vt:lpstr>
      <vt:lpstr>Comic Sans MS</vt:lpstr>
      <vt:lpstr>Times New Roman</vt:lpstr>
      <vt:lpstr>Wingdings</vt:lpstr>
      <vt:lpstr>Tahoma</vt:lpstr>
      <vt:lpstr>Office Theme</vt:lpstr>
      <vt:lpstr>ECE/CS 552: Intro to Computer Architecture</vt:lpstr>
      <vt:lpstr>Input/Output</vt:lpstr>
      <vt:lpstr>Input/Output</vt:lpstr>
      <vt:lpstr>Typical Collection of I/O Devices</vt:lpstr>
      <vt:lpstr>Examples</vt:lpstr>
      <vt:lpstr>I/O Performance</vt:lpstr>
      <vt:lpstr>Magnetic Disks</vt:lpstr>
      <vt:lpstr>Magnetic Disks</vt:lpstr>
      <vt:lpstr>Disk Trends</vt:lpstr>
      <vt:lpstr>Flash Storage</vt:lpstr>
      <vt:lpstr>Flash Storage</vt:lpstr>
      <vt:lpstr>Types of Storage</vt:lpstr>
      <vt:lpstr>RAID:  Redundant Array of Inexpensive Disks</vt:lpstr>
      <vt:lpstr>RAID 0: Block-level stripping</vt:lpstr>
      <vt:lpstr>RAID 1: Mirroring</vt:lpstr>
      <vt:lpstr>RAID 2: Bit-level Interleave with ECC</vt:lpstr>
      <vt:lpstr>RAID 3: Byte-level Interleave</vt:lpstr>
      <vt:lpstr>RAID 4: Block-level Interleave</vt:lpstr>
      <vt:lpstr>RAID 5: Block-level interleaved distributed parity</vt:lpstr>
      <vt:lpstr>RAID Illustrations</vt:lpstr>
      <vt:lpstr>Tape</vt:lpstr>
      <vt:lpstr>Tape</vt:lpstr>
      <vt:lpstr>Frame Buffer</vt:lpstr>
      <vt:lpstr>LAN = Ethernet</vt:lpstr>
      <vt:lpstr>LAN</vt:lpstr>
      <vt:lpstr>Bus</vt:lpstr>
      <vt:lpstr>Buses</vt:lpstr>
      <vt:lpstr>Buses in a Computer System</vt:lpstr>
      <vt:lpstr>Buses</vt:lpstr>
      <vt:lpstr>Async. Handshake (Fig. 8.10)</vt:lpstr>
      <vt:lpstr>Buses</vt:lpstr>
      <vt:lpstr>Bus Arbitration</vt:lpstr>
      <vt:lpstr>Bus Mastering</vt:lpstr>
      <vt:lpstr>Buses</vt:lpstr>
      <vt:lpstr>Example:  The Pentium 4’s Buses</vt:lpstr>
      <vt:lpstr>Interfacing</vt:lpstr>
      <vt:lpstr>Interfacing to I/O Devices</vt:lpstr>
      <vt:lpstr>Interfacing</vt:lpstr>
      <vt:lpstr>Interfacing</vt:lpstr>
      <vt:lpstr>Interfacing</vt:lpstr>
      <vt:lpstr>Input/Output</vt:lpstr>
      <vt:lpstr>Interfacing</vt:lpstr>
      <vt:lpstr>Interfacing</vt:lpstr>
      <vt:lpstr>Interfacing</vt:lpstr>
      <vt:lpstr>Interfacing</vt:lpstr>
      <vt:lpstr>Multiprogramming</vt:lpstr>
      <vt:lpstr>Summary – I/O</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ECE/CS 552: Intro to Computer Architecture</dc:title>
  <dc:creator>guangyu</dc:creator>
  <cp:lastModifiedBy>Guangyu</cp:lastModifiedBy>
  <cp:revision>22</cp:revision>
  <dcterms:created xsi:type="dcterms:W3CDTF">2006-08-16T00:00:00Z</dcterms:created>
  <dcterms:modified xsi:type="dcterms:W3CDTF">2010-12-08T08:09:19Z</dcterms:modified>
  <cp:contentStatus/>
</cp:coreProperties>
</file>